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3"/>
  </p:notesMasterIdLst>
  <p:sldIdLst>
    <p:sldId id="257" r:id="rId3"/>
    <p:sldId id="258" r:id="rId4"/>
    <p:sldId id="315" r:id="rId5"/>
    <p:sldId id="316" r:id="rId6"/>
    <p:sldId id="259" r:id="rId7"/>
    <p:sldId id="260" r:id="rId8"/>
    <p:sldId id="261" r:id="rId9"/>
    <p:sldId id="262" r:id="rId10"/>
    <p:sldId id="263" r:id="rId11"/>
    <p:sldId id="265" r:id="rId12"/>
    <p:sldId id="266" r:id="rId13"/>
    <p:sldId id="317" r:id="rId14"/>
    <p:sldId id="318" r:id="rId15"/>
    <p:sldId id="267" r:id="rId16"/>
    <p:sldId id="268"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3" r:id="rId32"/>
    <p:sldId id="285" r:id="rId33"/>
    <p:sldId id="287"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298" r:id="rId48"/>
    <p:sldId id="299" r:id="rId49"/>
    <p:sldId id="300" r:id="rId50"/>
    <p:sldId id="301" r:id="rId51"/>
    <p:sldId id="286" r:id="rId52"/>
    <p:sldId id="297" r:id="rId53"/>
    <p:sldId id="288" r:id="rId54"/>
    <p:sldId id="289" r:id="rId55"/>
    <p:sldId id="290" r:id="rId56"/>
    <p:sldId id="291" r:id="rId57"/>
    <p:sldId id="292" r:id="rId58"/>
    <p:sldId id="293" r:id="rId59"/>
    <p:sldId id="294" r:id="rId60"/>
    <p:sldId id="295" r:id="rId61"/>
    <p:sldId id="296" r:id="rId6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00"/>
    <a:srgbClr val="666633"/>
    <a:srgbClr val="990000"/>
    <a:srgbClr val="FFFF66"/>
    <a:srgbClr val="800000"/>
    <a:srgbClr val="FFCC66"/>
    <a:srgbClr val="FFCCFF"/>
    <a:srgbClr val="CC99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7c5de6b0fc4497f" providerId="LiveId" clId="{ECE06C49-83B3-492D-AAAF-532A1DCC7B3F}"/>
    <pc:docChg chg="modSld">
      <pc:chgData name="" userId="17c5de6b0fc4497f" providerId="LiveId" clId="{ECE06C49-83B3-492D-AAAF-532A1DCC7B3F}" dt="2022-07-20T16:21:09.635" v="2" actId="20577"/>
      <pc:docMkLst>
        <pc:docMk/>
      </pc:docMkLst>
      <pc:sldChg chg="modSp">
        <pc:chgData name="" userId="17c5de6b0fc4497f" providerId="LiveId" clId="{ECE06C49-83B3-492D-AAAF-532A1DCC7B3F}" dt="2022-07-20T16:21:09.635" v="2" actId="20577"/>
        <pc:sldMkLst>
          <pc:docMk/>
          <pc:sldMk cId="1436188735" sldId="316"/>
        </pc:sldMkLst>
        <pc:spChg chg="mod">
          <ac:chgData name="" userId="17c5de6b0fc4497f" providerId="LiveId" clId="{ECE06C49-83B3-492D-AAAF-532A1DCC7B3F}" dt="2022-07-20T16:21:09.635" v="2" actId="20577"/>
          <ac:spMkLst>
            <pc:docMk/>
            <pc:sldMk cId="1436188735" sldId="316"/>
            <ac:spMk id="77" creationId="{00000000-0000-0000-0000-000000000000}"/>
          </ac:spMkLst>
        </pc:spChg>
        <pc:spChg chg="mod">
          <ac:chgData name="" userId="17c5de6b0fc4497f" providerId="LiveId" clId="{ECE06C49-83B3-492D-AAAF-532A1DCC7B3F}" dt="2022-07-20T16:21:08.604" v="1" actId="20577"/>
          <ac:spMkLst>
            <pc:docMk/>
            <pc:sldMk cId="1436188735" sldId="316"/>
            <ac:spMk id="79" creationId="{00000000-0000-0000-0000-000000000000}"/>
          </ac:spMkLst>
        </pc:spChg>
        <pc:spChg chg="mod">
          <ac:chgData name="" userId="17c5de6b0fc4497f" providerId="LiveId" clId="{ECE06C49-83B3-492D-AAAF-532A1DCC7B3F}" dt="2022-07-20T16:21:06.402" v="0" actId="20577"/>
          <ac:spMkLst>
            <pc:docMk/>
            <pc:sldMk cId="1436188735" sldId="316"/>
            <ac:spMk id="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27095-242F-4911-9989-3DBD581FAB4F}" type="datetimeFigureOut">
              <a:rPr lang="vi-VN" smtClean="0"/>
              <a:t>20/07/2022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1BF6D-AAE3-4318-BA7E-2DAFE7341571}" type="slidenum">
              <a:rPr lang="vi-VN" smtClean="0"/>
              <a:t>‹#›</a:t>
            </a:fld>
            <a:endParaRPr lang="vi-VN"/>
          </a:p>
        </p:txBody>
      </p:sp>
    </p:spTree>
    <p:extLst>
      <p:ext uri="{BB962C8B-B14F-4D97-AF65-F5344CB8AC3E}">
        <p14:creationId xmlns:p14="http://schemas.microsoft.com/office/powerpoint/2010/main" val="414741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3013"/>
            <a:ext cx="59467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E238B-E8B4-48F6-80F9-E89F520F29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92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3013"/>
            <a:ext cx="59467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E238B-E8B4-48F6-80F9-E89F520F29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4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
        <p:nvSpPr>
          <p:cNvPr id="7" name="Rectangle 6"/>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09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17855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70042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2027" y="504887"/>
            <a:ext cx="11254700"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userDrawn="1"/>
        </p:nvGrpSpPr>
        <p:grpSpPr>
          <a:xfrm>
            <a:off x="267789" y="259891"/>
            <a:ext cx="1166656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115446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
        <p:nvSpPr>
          <p:cNvPr id="7" name="Rectangle 6"/>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3322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2" descr="C:\Users\NGUYENDAN\Desktop\Phong san khau\Co Dang - To Quoc.png"/>
          <p:cNvPicPr>
            <a:picLocks noChangeAspect="1" noChangeArrowheads="1"/>
          </p:cNvPicPr>
          <p:nvPr userDrawn="1"/>
        </p:nvPicPr>
        <p:blipFill>
          <a:blip r:embed="rId2"/>
          <a:srcRect/>
          <a:stretch>
            <a:fillRect/>
          </a:stretch>
        </p:blipFill>
        <p:spPr bwMode="auto">
          <a:xfrm>
            <a:off x="228600" y="116477"/>
            <a:ext cx="1219200" cy="57912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5041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3" name="Rectangle 12"/>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589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0195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8609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Rectangle 5"/>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4896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05499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3445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166321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397612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158724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106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2027" y="504887"/>
            <a:ext cx="11254700"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userDrawn="1"/>
        </p:nvGrpSpPr>
        <p:grpSpPr>
          <a:xfrm>
            <a:off x="267789" y="259891"/>
            <a:ext cx="1166656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271648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3" name="Rectangle 12"/>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768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18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959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Rectangle 5"/>
          <p:cNvSpPr/>
          <p:nvPr userDrawn="1"/>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userDrawn="1"/>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48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77679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352976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193372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1779870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7/20/2022</a:t>
            </a:fld>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376990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hyperlink" Target="https://pixabay.com/id/ikon-desain-datar-gedung-pengadilan-2835440/"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1000"/>
            <a:lum/>
            <a:extLst>
              <a:ext uri="{BEBA8EAE-BF5A-486C-A8C5-ECC9F3942E4B}">
                <a14:imgProps xmlns:a14="http://schemas.microsoft.com/office/drawing/2010/main">
                  <a14:imgLayer r:embed="rId4">
                    <a14:imgEffect>
                      <a14:colorTemperature colorTemp="6503"/>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77327" y="5410200"/>
            <a:ext cx="7696200" cy="1276179"/>
          </a:xfrm>
        </p:spPr>
        <p:txBody>
          <a:bodyPr anchor="ctr">
            <a:noAutofit/>
          </a:bodyPr>
          <a:lstStyle/>
          <a:p>
            <a:pPr algn="ctr">
              <a:spcBef>
                <a:spcPts val="0"/>
              </a:spcBef>
              <a:spcAft>
                <a:spcPts val="0"/>
              </a:spcAft>
            </a:pPr>
            <a:r>
              <a:rPr lang="en-US" sz="2000" b="1" dirty="0" err="1">
                <a:solidFill>
                  <a:srgbClr val="003300"/>
                </a:solidFill>
                <a:latin typeface="Times New Roman" pitchFamily="18" charset="0"/>
                <a:cs typeface="Times New Roman" pitchFamily="18" charset="0"/>
              </a:rPr>
              <a:t>Đồng</a:t>
            </a:r>
            <a:r>
              <a:rPr lang="en-US" sz="2000" b="1" dirty="0">
                <a:solidFill>
                  <a:srgbClr val="003300"/>
                </a:solidFill>
                <a:latin typeface="Times New Roman" pitchFamily="18" charset="0"/>
                <a:cs typeface="Times New Roman" pitchFamily="18" charset="0"/>
              </a:rPr>
              <a:t> </a:t>
            </a:r>
            <a:r>
              <a:rPr lang="en-US" sz="2000" b="1" dirty="0" err="1">
                <a:solidFill>
                  <a:srgbClr val="003300"/>
                </a:solidFill>
                <a:latin typeface="Times New Roman" pitchFamily="18" charset="0"/>
                <a:cs typeface="Times New Roman" pitchFamily="18" charset="0"/>
              </a:rPr>
              <a:t>chí</a:t>
            </a:r>
            <a:r>
              <a:rPr lang="en-US" sz="2000" b="1" dirty="0">
                <a:solidFill>
                  <a:srgbClr val="003300"/>
                </a:solidFill>
                <a:latin typeface="Times New Roman" pitchFamily="18" charset="0"/>
                <a:cs typeface="Times New Roman" pitchFamily="18" charset="0"/>
              </a:rPr>
              <a:t> PHẠM MINH CHÍNH</a:t>
            </a:r>
          </a:p>
          <a:p>
            <a:pPr algn="ctr">
              <a:spcBef>
                <a:spcPts val="0"/>
              </a:spcBef>
              <a:spcAft>
                <a:spcPts val="0"/>
              </a:spcAft>
            </a:pPr>
            <a:r>
              <a:rPr lang="en-US" sz="2000" b="1" dirty="0" err="1">
                <a:solidFill>
                  <a:srgbClr val="003300"/>
                </a:solidFill>
                <a:latin typeface="Times New Roman" pitchFamily="18" charset="0"/>
                <a:cs typeface="Times New Roman" pitchFamily="18" charset="0"/>
              </a:rPr>
              <a:t>Ủy</a:t>
            </a:r>
            <a:r>
              <a:rPr lang="en-US" sz="2000" b="1" dirty="0">
                <a:solidFill>
                  <a:srgbClr val="003300"/>
                </a:solidFill>
                <a:latin typeface="Times New Roman" pitchFamily="18" charset="0"/>
                <a:cs typeface="Times New Roman" pitchFamily="18" charset="0"/>
              </a:rPr>
              <a:t> </a:t>
            </a:r>
            <a:r>
              <a:rPr lang="en-US" sz="2000" b="1" dirty="0" err="1">
                <a:solidFill>
                  <a:srgbClr val="003300"/>
                </a:solidFill>
                <a:latin typeface="Times New Roman" pitchFamily="18" charset="0"/>
                <a:cs typeface="Times New Roman" pitchFamily="18" charset="0"/>
              </a:rPr>
              <a:t>viên</a:t>
            </a:r>
            <a:r>
              <a:rPr lang="en-US" sz="2000" b="1" dirty="0">
                <a:solidFill>
                  <a:srgbClr val="003300"/>
                </a:solidFill>
                <a:latin typeface="Times New Roman" pitchFamily="18" charset="0"/>
                <a:cs typeface="Times New Roman" pitchFamily="18" charset="0"/>
              </a:rPr>
              <a:t> </a:t>
            </a:r>
            <a:r>
              <a:rPr lang="en-US" sz="2400" b="1" dirty="0" err="1">
                <a:solidFill>
                  <a:srgbClr val="003300"/>
                </a:solidFill>
                <a:latin typeface="Times New Roman" pitchFamily="18" charset="0"/>
                <a:cs typeface="Times New Roman" pitchFamily="18" charset="0"/>
              </a:rPr>
              <a:t>Bộ</a:t>
            </a:r>
            <a:r>
              <a:rPr lang="en-US" sz="2000" b="1" dirty="0">
                <a:solidFill>
                  <a:srgbClr val="003300"/>
                </a:solidFill>
                <a:latin typeface="Times New Roman" pitchFamily="18" charset="0"/>
                <a:cs typeface="Times New Roman" pitchFamily="18" charset="0"/>
              </a:rPr>
              <a:t> </a:t>
            </a:r>
            <a:r>
              <a:rPr lang="en-US" sz="2000" b="1" dirty="0" err="1">
                <a:solidFill>
                  <a:srgbClr val="003300"/>
                </a:solidFill>
                <a:latin typeface="Times New Roman" pitchFamily="18" charset="0"/>
                <a:cs typeface="Times New Roman" pitchFamily="18" charset="0"/>
              </a:rPr>
              <a:t>Chính</a:t>
            </a:r>
            <a:r>
              <a:rPr lang="en-US" sz="2000" b="1" dirty="0">
                <a:solidFill>
                  <a:srgbClr val="003300"/>
                </a:solidFill>
                <a:latin typeface="Times New Roman" pitchFamily="18" charset="0"/>
                <a:cs typeface="Times New Roman" pitchFamily="18" charset="0"/>
              </a:rPr>
              <a:t> </a:t>
            </a:r>
            <a:r>
              <a:rPr lang="en-US" sz="2000" b="1" err="1">
                <a:solidFill>
                  <a:srgbClr val="003300"/>
                </a:solidFill>
                <a:latin typeface="Times New Roman" pitchFamily="18" charset="0"/>
                <a:cs typeface="Times New Roman" pitchFamily="18" charset="0"/>
              </a:rPr>
              <a:t>trị</a:t>
            </a:r>
            <a:r>
              <a:rPr lang="en-US" sz="2000" b="1">
                <a:solidFill>
                  <a:srgbClr val="003300"/>
                </a:solidFill>
                <a:latin typeface="Times New Roman" pitchFamily="18" charset="0"/>
                <a:cs typeface="Times New Roman" pitchFamily="18" charset="0"/>
              </a:rPr>
              <a:t> - Thủ </a:t>
            </a:r>
            <a:r>
              <a:rPr lang="en-US" sz="2000" b="1" dirty="0" err="1">
                <a:solidFill>
                  <a:srgbClr val="003300"/>
                </a:solidFill>
                <a:latin typeface="Times New Roman" pitchFamily="18" charset="0"/>
                <a:cs typeface="Times New Roman" pitchFamily="18" charset="0"/>
              </a:rPr>
              <a:t>tướng</a:t>
            </a:r>
            <a:r>
              <a:rPr lang="en-US" sz="2000" b="1" dirty="0">
                <a:solidFill>
                  <a:srgbClr val="003300"/>
                </a:solidFill>
                <a:latin typeface="Times New Roman" pitchFamily="18" charset="0"/>
                <a:cs typeface="Times New Roman" pitchFamily="18" charset="0"/>
              </a:rPr>
              <a:t> </a:t>
            </a:r>
            <a:r>
              <a:rPr lang="en-US" sz="2000" b="1" dirty="0" err="1">
                <a:solidFill>
                  <a:srgbClr val="003300"/>
                </a:solidFill>
                <a:latin typeface="Times New Roman" pitchFamily="18" charset="0"/>
                <a:cs typeface="Times New Roman" pitchFamily="18" charset="0"/>
              </a:rPr>
              <a:t>Chính</a:t>
            </a:r>
            <a:r>
              <a:rPr lang="en-US" sz="2000" b="1" dirty="0">
                <a:solidFill>
                  <a:srgbClr val="003300"/>
                </a:solidFill>
                <a:latin typeface="Times New Roman" pitchFamily="18" charset="0"/>
                <a:cs typeface="Times New Roman" pitchFamily="18" charset="0"/>
              </a:rPr>
              <a:t> </a:t>
            </a:r>
            <a:r>
              <a:rPr lang="en-US" sz="2000" b="1" err="1">
                <a:solidFill>
                  <a:srgbClr val="003300"/>
                </a:solidFill>
                <a:latin typeface="Times New Roman" pitchFamily="18" charset="0"/>
                <a:cs typeface="Times New Roman" pitchFamily="18" charset="0"/>
              </a:rPr>
              <a:t>phủ</a:t>
            </a:r>
            <a:r>
              <a:rPr lang="en-US" sz="2000" b="1">
                <a:solidFill>
                  <a:srgbClr val="003300"/>
                </a:solidFill>
                <a:latin typeface="Times New Roman" pitchFamily="18" charset="0"/>
                <a:cs typeface="Times New Roman" pitchFamily="18" charset="0"/>
              </a:rPr>
              <a:t> </a:t>
            </a:r>
            <a:br>
              <a:rPr lang="vi-VN" sz="2000" b="1">
                <a:solidFill>
                  <a:srgbClr val="003300"/>
                </a:solidFill>
                <a:latin typeface="Times New Roman" pitchFamily="18" charset="0"/>
                <a:cs typeface="Times New Roman" pitchFamily="18" charset="0"/>
              </a:rPr>
            </a:br>
            <a:r>
              <a:rPr lang="vi-VN" sz="2000" b="1">
                <a:solidFill>
                  <a:srgbClr val="003300"/>
                </a:solidFill>
                <a:latin typeface="Times New Roman" pitchFamily="18" charset="0"/>
                <a:cs typeface="Times New Roman" pitchFamily="18" charset="0"/>
              </a:rPr>
              <a:t>nước </a:t>
            </a:r>
            <a:r>
              <a:rPr lang="vi-VN" sz="2000" b="1" dirty="0">
                <a:solidFill>
                  <a:srgbClr val="003300"/>
                </a:solidFill>
                <a:latin typeface="Times New Roman" pitchFamily="18" charset="0"/>
                <a:cs typeface="Times New Roman" pitchFamily="18" charset="0"/>
              </a:rPr>
              <a:t>CHXHCN</a:t>
            </a:r>
            <a:r>
              <a:rPr lang="en-US" sz="2000" b="1" dirty="0">
                <a:solidFill>
                  <a:srgbClr val="003300"/>
                </a:solidFill>
                <a:latin typeface="Times New Roman" pitchFamily="18" charset="0"/>
                <a:cs typeface="Times New Roman" pitchFamily="18" charset="0"/>
              </a:rPr>
              <a:t> </a:t>
            </a:r>
            <a:r>
              <a:rPr lang="vi-VN" sz="2000" b="1" dirty="0">
                <a:solidFill>
                  <a:srgbClr val="003300"/>
                </a:solidFill>
                <a:latin typeface="Times New Roman" pitchFamily="18" charset="0"/>
                <a:cs typeface="Times New Roman" pitchFamily="18" charset="0"/>
              </a:rPr>
              <a:t>Việt Nam</a:t>
            </a:r>
            <a:endParaRPr lang="en-US" sz="2000" b="1" dirty="0">
              <a:solidFill>
                <a:srgbClr val="003300"/>
              </a:solidFill>
              <a:latin typeface="Times New Roman" pitchFamily="18" charset="0"/>
              <a:cs typeface="Times New Roman" pitchFamily="18" charset="0"/>
            </a:endParaRPr>
          </a:p>
        </p:txBody>
      </p:sp>
      <p:sp>
        <p:nvSpPr>
          <p:cNvPr id="2" name="Title 1"/>
          <p:cNvSpPr>
            <a:spLocks noGrp="1"/>
          </p:cNvSpPr>
          <p:nvPr>
            <p:ph type="ctrTitle"/>
          </p:nvPr>
        </p:nvSpPr>
        <p:spPr>
          <a:xfrm>
            <a:off x="0" y="2799117"/>
            <a:ext cx="12192000" cy="2611083"/>
          </a:xfrm>
        </p:spPr>
        <p:txBody>
          <a:bodyPr anchor="ctr"/>
          <a:lstStyle/>
          <a:p>
            <a:pPr marL="182880" indent="0" algn="ctr">
              <a:buNone/>
            </a:pPr>
            <a:r>
              <a:rPr lang="en-US" sz="2800" dirty="0">
                <a:solidFill>
                  <a:srgbClr val="990000"/>
                </a:solidFill>
                <a:effectLst/>
                <a:latin typeface="Times New Roman" pitchFamily="18" charset="0"/>
                <a:cs typeface="Times New Roman" pitchFamily="18" charset="0"/>
              </a:rPr>
              <a:t>BÀI GIỚI THIỆU</a:t>
            </a:r>
            <a:br>
              <a:rPr lang="en-US" sz="2800" dirty="0">
                <a:solidFill>
                  <a:srgbClr val="990000"/>
                </a:solidFill>
                <a:effectLst/>
                <a:latin typeface="Times New Roman" pitchFamily="18" charset="0"/>
                <a:cs typeface="Times New Roman" pitchFamily="18" charset="0"/>
              </a:rPr>
            </a:br>
            <a:r>
              <a:rPr lang="en-US" sz="2800" err="1">
                <a:solidFill>
                  <a:schemeClr val="accent1">
                    <a:lumMod val="50000"/>
                  </a:schemeClr>
                </a:solidFill>
                <a:effectLst/>
                <a:latin typeface="Times New Roman" pitchFamily="18" charset="0"/>
                <a:cs typeface="Times New Roman" pitchFamily="18" charset="0"/>
              </a:rPr>
              <a:t>Chuyên</a:t>
            </a:r>
            <a:r>
              <a:rPr lang="en-US" sz="2800">
                <a:solidFill>
                  <a:schemeClr val="accent1">
                    <a:lumMod val="50000"/>
                  </a:schemeClr>
                </a:solidFill>
                <a:effectLst/>
                <a:latin typeface="Times New Roman" pitchFamily="18" charset="0"/>
                <a:cs typeface="Times New Roman" pitchFamily="18" charset="0"/>
              </a:rPr>
              <a:t> đề: </a:t>
            </a:r>
            <a:r>
              <a:rPr lang="en-US" sz="2800" dirty="0" err="1">
                <a:solidFill>
                  <a:schemeClr val="accent1">
                    <a:lumMod val="50000"/>
                  </a:schemeClr>
                </a:solidFill>
                <a:effectLst/>
                <a:latin typeface="Times New Roman" pitchFamily="18" charset="0"/>
                <a:cs typeface="Times New Roman" pitchFamily="18" charset="0"/>
              </a:rPr>
              <a:t>Tiếp</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tục</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đổi</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mới</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hoàn</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thiện</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thể</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chế</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chính</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sách</a:t>
            </a:r>
            <a:r>
              <a:rPr lang="en-US" sz="2800">
                <a:solidFill>
                  <a:schemeClr val="accent1">
                    <a:lumMod val="50000"/>
                  </a:schemeClr>
                </a:solidFill>
                <a:effectLst/>
                <a:latin typeface="Times New Roman" pitchFamily="18" charset="0"/>
                <a:cs typeface="Times New Roman" pitchFamily="18" charset="0"/>
              </a:rPr>
              <a:t>, </a:t>
            </a:r>
            <a:br>
              <a:rPr lang="en-US" sz="2800">
                <a:solidFill>
                  <a:schemeClr val="accent1">
                    <a:lumMod val="50000"/>
                  </a:schemeClr>
                </a:solidFill>
                <a:effectLst/>
                <a:latin typeface="Times New Roman" pitchFamily="18" charset="0"/>
                <a:cs typeface="Times New Roman" pitchFamily="18" charset="0"/>
              </a:rPr>
            </a:br>
            <a:r>
              <a:rPr lang="en-US" sz="2800">
                <a:solidFill>
                  <a:schemeClr val="accent1">
                    <a:lumMod val="50000"/>
                  </a:schemeClr>
                </a:solidFill>
                <a:effectLst/>
                <a:latin typeface="Times New Roman" pitchFamily="18" charset="0"/>
                <a:cs typeface="Times New Roman" pitchFamily="18" charset="0"/>
              </a:rPr>
              <a:t>nâng </a:t>
            </a:r>
            <a:r>
              <a:rPr lang="en-US" sz="2800" dirty="0" err="1">
                <a:solidFill>
                  <a:schemeClr val="accent1">
                    <a:lumMod val="50000"/>
                  </a:schemeClr>
                </a:solidFill>
                <a:effectLst/>
                <a:latin typeface="Times New Roman" pitchFamily="18" charset="0"/>
                <a:cs typeface="Times New Roman" pitchFamily="18" charset="0"/>
              </a:rPr>
              <a:t>cao</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hiệu</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lực</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hiệu</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quả</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quản</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lý</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và</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sử</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dụng</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đất</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tạo</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động</a:t>
            </a:r>
            <a:r>
              <a:rPr lang="en-US" sz="2800" dirty="0">
                <a:solidFill>
                  <a:schemeClr val="accent1">
                    <a:lumMod val="50000"/>
                  </a:schemeClr>
                </a:solidFill>
                <a:effectLst/>
                <a:latin typeface="Times New Roman" pitchFamily="18" charset="0"/>
                <a:cs typeface="Times New Roman" pitchFamily="18" charset="0"/>
              </a:rPr>
              <a:t> </a:t>
            </a:r>
            <a:r>
              <a:rPr lang="en-US" sz="2800" err="1">
                <a:solidFill>
                  <a:schemeClr val="accent1">
                    <a:lumMod val="50000"/>
                  </a:schemeClr>
                </a:solidFill>
                <a:effectLst/>
                <a:latin typeface="Times New Roman" pitchFamily="18" charset="0"/>
                <a:cs typeface="Times New Roman" pitchFamily="18" charset="0"/>
              </a:rPr>
              <a:t>lực</a:t>
            </a:r>
            <a:r>
              <a:rPr lang="en-US" sz="2800">
                <a:solidFill>
                  <a:schemeClr val="accent1">
                    <a:lumMod val="50000"/>
                  </a:schemeClr>
                </a:solidFill>
                <a:effectLst/>
                <a:latin typeface="Times New Roman" pitchFamily="18" charset="0"/>
                <a:cs typeface="Times New Roman" pitchFamily="18" charset="0"/>
              </a:rPr>
              <a:t> </a:t>
            </a:r>
            <a:br>
              <a:rPr lang="en-US" sz="2800">
                <a:solidFill>
                  <a:schemeClr val="accent1">
                    <a:lumMod val="50000"/>
                  </a:schemeClr>
                </a:solidFill>
                <a:effectLst/>
                <a:latin typeface="Times New Roman" pitchFamily="18" charset="0"/>
                <a:cs typeface="Times New Roman" pitchFamily="18" charset="0"/>
              </a:rPr>
            </a:br>
            <a:r>
              <a:rPr lang="en-US" sz="2800">
                <a:solidFill>
                  <a:schemeClr val="accent1">
                    <a:lumMod val="50000"/>
                  </a:schemeClr>
                </a:solidFill>
                <a:effectLst/>
                <a:latin typeface="Times New Roman" pitchFamily="18" charset="0"/>
                <a:cs typeface="Times New Roman" pitchFamily="18" charset="0"/>
              </a:rPr>
              <a:t>đưa </a:t>
            </a:r>
            <a:r>
              <a:rPr lang="en-US" sz="2800" dirty="0" err="1">
                <a:solidFill>
                  <a:schemeClr val="accent1">
                    <a:lumMod val="50000"/>
                  </a:schemeClr>
                </a:solidFill>
                <a:effectLst/>
                <a:latin typeface="Times New Roman" pitchFamily="18" charset="0"/>
                <a:cs typeface="Times New Roman" pitchFamily="18" charset="0"/>
              </a:rPr>
              <a:t>nước</a:t>
            </a:r>
            <a:r>
              <a:rPr lang="en-US" sz="2800" dirty="0">
                <a:solidFill>
                  <a:schemeClr val="accent1">
                    <a:lumMod val="50000"/>
                  </a:schemeClr>
                </a:solidFill>
                <a:effectLst/>
                <a:latin typeface="Times New Roman" pitchFamily="18" charset="0"/>
                <a:cs typeface="Times New Roman" pitchFamily="18" charset="0"/>
              </a:rPr>
              <a:t> ta </a:t>
            </a:r>
            <a:r>
              <a:rPr lang="en-US" sz="2800" dirty="0" err="1">
                <a:solidFill>
                  <a:schemeClr val="accent1">
                    <a:lumMod val="50000"/>
                  </a:schemeClr>
                </a:solidFill>
                <a:effectLst/>
                <a:latin typeface="Times New Roman" pitchFamily="18" charset="0"/>
                <a:cs typeface="Times New Roman" pitchFamily="18" charset="0"/>
              </a:rPr>
              <a:t>thành</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nước</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phát</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triển</a:t>
            </a:r>
            <a:r>
              <a:rPr lang="en-US" sz="2800" dirty="0">
                <a:solidFill>
                  <a:schemeClr val="accent1">
                    <a:lumMod val="50000"/>
                  </a:schemeClr>
                </a:solidFill>
                <a:effectLst/>
                <a:latin typeface="Times New Roman" pitchFamily="18" charset="0"/>
                <a:cs typeface="Times New Roman" pitchFamily="18" charset="0"/>
              </a:rPr>
              <a:t> </a:t>
            </a:r>
            <a:r>
              <a:rPr lang="en-US" sz="2800" dirty="0" err="1">
                <a:solidFill>
                  <a:schemeClr val="accent1">
                    <a:lumMod val="50000"/>
                  </a:schemeClr>
                </a:solidFill>
                <a:effectLst/>
                <a:latin typeface="Times New Roman" pitchFamily="18" charset="0"/>
                <a:cs typeface="Times New Roman" pitchFamily="18" charset="0"/>
              </a:rPr>
              <a:t>thu</a:t>
            </a:r>
            <a:r>
              <a:rPr lang="en-US" sz="2800" dirty="0">
                <a:solidFill>
                  <a:schemeClr val="accent1">
                    <a:lumMod val="50000"/>
                  </a:schemeClr>
                </a:solidFill>
                <a:effectLst/>
                <a:latin typeface="Times New Roman" pitchFamily="18" charset="0"/>
                <a:cs typeface="Times New Roman" pitchFamily="18" charset="0"/>
              </a:rPr>
              <a:t> </a:t>
            </a:r>
            <a:r>
              <a:rPr lang="en-US" sz="2800" err="1">
                <a:solidFill>
                  <a:schemeClr val="accent1">
                    <a:lumMod val="50000"/>
                  </a:schemeClr>
                </a:solidFill>
                <a:effectLst/>
                <a:latin typeface="Times New Roman" pitchFamily="18" charset="0"/>
                <a:cs typeface="Times New Roman" pitchFamily="18" charset="0"/>
              </a:rPr>
              <a:t>nhập</a:t>
            </a:r>
            <a:r>
              <a:rPr lang="en-US" sz="2800">
                <a:solidFill>
                  <a:schemeClr val="accent1">
                    <a:lumMod val="50000"/>
                  </a:schemeClr>
                </a:solidFill>
                <a:effectLst/>
                <a:latin typeface="Times New Roman" pitchFamily="18" charset="0"/>
                <a:cs typeface="Times New Roman" pitchFamily="18" charset="0"/>
              </a:rPr>
              <a:t> cao</a:t>
            </a:r>
            <a:endParaRPr lang="en-US" sz="6000" dirty="0">
              <a:solidFill>
                <a:schemeClr val="accent1">
                  <a:lumMod val="50000"/>
                </a:schemeClr>
              </a:solidFill>
            </a:endParaRPr>
          </a:p>
        </p:txBody>
      </p:sp>
      <p:sp>
        <p:nvSpPr>
          <p:cNvPr id="7" name="Title 1">
            <a:extLst>
              <a:ext uri="{FF2B5EF4-FFF2-40B4-BE49-F238E27FC236}">
                <a16:creationId xmlns:a16="http://schemas.microsoft.com/office/drawing/2014/main" id="{28A031C4-A20F-4BA4-BD02-E5949B6E98E0}"/>
              </a:ext>
            </a:extLst>
          </p:cNvPr>
          <p:cNvSpPr txBox="1">
            <a:spLocks/>
          </p:cNvSpPr>
          <p:nvPr/>
        </p:nvSpPr>
        <p:spPr>
          <a:xfrm>
            <a:off x="533400" y="111833"/>
            <a:ext cx="11658599" cy="802567"/>
          </a:xfrm>
          <a:prstGeom prst="rect">
            <a:avLst/>
          </a:prstGeom>
          <a:effectLst/>
        </p:spPr>
        <p:txBody>
          <a:bodyPr vert="horz" lIns="91440" tIns="45720" rIns="91440" bIns="45720" rtlCol="0" anchor="ctr"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0" u="none" strike="noStrike" kern="1200" cap="none" spc="0" normalizeH="0" baseline="0" noProof="0">
                <a:ln>
                  <a:noFill/>
                </a:ln>
                <a:solidFill>
                  <a:srgbClr val="CC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ĐẢNG </a:t>
            </a:r>
            <a:r>
              <a:rPr kumimoji="0" lang="en-US" sz="3200" b="1" i="0" u="none" strike="noStrike" kern="1200" cap="none" spc="0" normalizeH="0" baseline="0" noProof="0" dirty="0">
                <a:ln>
                  <a:noFill/>
                </a:ln>
                <a:solidFill>
                  <a:srgbClr val="CC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CỘNG SẢN </a:t>
            </a:r>
            <a:r>
              <a:rPr kumimoji="0" lang="en-US" sz="3200" b="1" i="0" u="none" strike="noStrike" kern="1200" cap="none" spc="0" normalizeH="0" baseline="0" noProof="0">
                <a:ln>
                  <a:noFill/>
                </a:ln>
                <a:solidFill>
                  <a:srgbClr val="CC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VIỆT NAM</a:t>
            </a:r>
            <a:endParaRPr kumimoji="0" lang="en-US" sz="3200" b="0" i="0" u="none" strike="noStrike" kern="1200" cap="none" spc="-100" normalizeH="0" baseline="0" noProof="0" dirty="0">
              <a:ln>
                <a:noFill/>
              </a:ln>
              <a:solidFill>
                <a:srgbClr val="CC0000"/>
              </a:solidFill>
              <a:effectLst>
                <a:outerShdw blurRad="38100" dist="38100" dir="2700000" algn="tl">
                  <a:srgbClr val="000000">
                    <a:alpha val="43137"/>
                  </a:srgbClr>
                </a:outerShdw>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6" name="Picture 2" descr="C:\Users\NGUYENDAN\Desktop\Phong san khau\Co Dang - To Quoc.png"/>
          <p:cNvPicPr>
            <a:picLocks noChangeAspect="1" noChangeArrowheads="1"/>
          </p:cNvPicPr>
          <p:nvPr/>
        </p:nvPicPr>
        <p:blipFill>
          <a:blip r:embed="rId5"/>
          <a:srcRect/>
          <a:stretch>
            <a:fillRect/>
          </a:stretch>
        </p:blipFill>
        <p:spPr bwMode="auto">
          <a:xfrm>
            <a:off x="2362199" y="111833"/>
            <a:ext cx="1524001" cy="726368"/>
          </a:xfrm>
          <a:prstGeom prst="rect">
            <a:avLst/>
          </a:prstGeom>
          <a:noFill/>
          <a:effectLst>
            <a:outerShdw blurRad="50800" dist="38100" dir="5400000" algn="t" rotWithShape="0">
              <a:prstClr val="black">
                <a:alpha val="40000"/>
              </a:prstClr>
            </a:outerShdw>
          </a:effectLst>
        </p:spPr>
      </p:pic>
      <p:sp>
        <p:nvSpPr>
          <p:cNvPr id="8" name="Title 1">
            <a:extLst>
              <a:ext uri="{FF2B5EF4-FFF2-40B4-BE49-F238E27FC236}">
                <a16:creationId xmlns:a16="http://schemas.microsoft.com/office/drawing/2014/main" id="{28A031C4-A20F-4BA4-BD02-E5949B6E98E0}"/>
              </a:ext>
            </a:extLst>
          </p:cNvPr>
          <p:cNvSpPr txBox="1">
            <a:spLocks/>
          </p:cNvSpPr>
          <p:nvPr/>
        </p:nvSpPr>
        <p:spPr>
          <a:xfrm>
            <a:off x="-6928" y="1259777"/>
            <a:ext cx="12192000" cy="1505652"/>
          </a:xfrm>
          <a:prstGeom prst="rect">
            <a:avLst/>
          </a:prstGeom>
          <a:effectLst/>
        </p:spPr>
        <p:txBody>
          <a:bodyPr vert="horz" lIns="91440" tIns="45720" rIns="91440" bIns="45720" rtlCol="0" anchor="ctr"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j-ea"/>
                <a:cs typeface="Times New Roman" panose="02020603050405020304" pitchFamily="18" charset="0"/>
              </a:rPr>
              <a:t>HỘI </a:t>
            </a:r>
            <a:r>
              <a:rPr kumimoji="0" lang="en-US" sz="3200" b="1" i="0" u="none" strike="noStrike" kern="1200" cap="none" spc="0" normalizeH="0" baseline="0" noProof="0" dirty="0">
                <a:ln>
                  <a:noFill/>
                </a:ln>
                <a:solidFill>
                  <a:srgbClr val="990000"/>
                </a:solidFill>
                <a:effectLst/>
                <a:uLnTx/>
                <a:uFillTx/>
                <a:latin typeface="Times New Roman" panose="02020603050405020304" pitchFamily="18" charset="0"/>
                <a:ea typeface="+mj-ea"/>
                <a:cs typeface="Times New Roman" panose="02020603050405020304" pitchFamily="18" charset="0"/>
              </a:rPr>
              <a:t>NGHỊ</a:t>
            </a:r>
            <a:endParaRPr kumimoji="0" lang="en-US" sz="4000" b="1" i="0" u="none" strike="noStrike" kern="1200" cap="none" spc="0" normalizeH="0" baseline="0" noProof="0" dirty="0">
              <a:ln>
                <a:noFill/>
              </a:ln>
              <a:solidFill>
                <a:srgbClr val="99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2400" b="1" i="0" u="none" strike="noStrike" kern="1200" cap="none" spc="0" normalizeH="0" baseline="0" noProof="0" dirty="0">
                <a:ln>
                  <a:noFill/>
                </a:ln>
                <a:solidFill>
                  <a:srgbClr val="4E67C8">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NGHIÊN CỨU, HỌC TẬP, QUÁN TRIỆT  NGHỊ QUYẾT HỘI NGHỊ LẦN THỨ </a:t>
            </a:r>
            <a:r>
              <a:rPr kumimoji="0" lang="en-US" sz="2400" b="1" i="0" u="none" strike="noStrike" kern="1200" cap="none" spc="0" normalizeH="0" baseline="0" noProof="0">
                <a:ln>
                  <a:noFill/>
                </a:ln>
                <a:solidFill>
                  <a:srgbClr val="4E67C8">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5 </a:t>
            </a:r>
          </a:p>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2400" b="1" i="0" u="none" strike="noStrike" kern="1200" cap="none" spc="0" normalizeH="0" baseline="0" noProof="0">
                <a:ln>
                  <a:noFill/>
                </a:ln>
                <a:solidFill>
                  <a:srgbClr val="4E67C8">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BAN </a:t>
            </a:r>
            <a:r>
              <a:rPr kumimoji="0" lang="en-US" sz="2400" b="1" i="0" u="none" strike="noStrike" kern="1200" cap="none" spc="0" normalizeH="0" baseline="0" noProof="0" dirty="0">
                <a:ln>
                  <a:noFill/>
                </a:ln>
                <a:solidFill>
                  <a:srgbClr val="4E67C8">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CHẤP HÀNH TRUNG ƯƠNG ĐẢNG </a:t>
            </a:r>
            <a:r>
              <a:rPr kumimoji="0" lang="en-US" sz="2400" b="1" i="0" u="none" strike="noStrike" kern="1200" cap="none" spc="0" normalizeH="0" baseline="0" noProof="0">
                <a:ln>
                  <a:noFill/>
                </a:ln>
                <a:solidFill>
                  <a:srgbClr val="4E67C8">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KHÓA XIII</a:t>
            </a:r>
            <a:endParaRPr kumimoji="0" lang="en-US" sz="8000" b="0" i="0" u="none" strike="noStrike" kern="1200" cap="none" spc="0" normalizeH="0" baseline="0" noProof="0" dirty="0">
              <a:ln>
                <a:noFill/>
              </a:ln>
              <a:solidFill>
                <a:srgbClr val="4E67C8">
                  <a:lumMod val="50000"/>
                </a:srgbClr>
              </a:solidFill>
              <a:effectLst>
                <a:reflection blurRad="6350" stA="55000" endA="300" endPos="45500" dir="5400000" sy="-100000" algn="bl" rotWithShape="0"/>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096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2 - Căn cứ chính trị</a:t>
            </a:r>
          </a:p>
        </p:txBody>
      </p:sp>
      <p:sp>
        <p:nvSpPr>
          <p:cNvPr id="32" name="Content Placeholder 2">
            <a:extLst>
              <a:ext uri="{FF2B5EF4-FFF2-40B4-BE49-F238E27FC236}">
                <a16:creationId xmlns:a16="http://schemas.microsoft.com/office/drawing/2014/main" id="{0D3348D0-B43F-4329-B549-F062A6E8B71B}"/>
              </a:ext>
            </a:extLst>
          </p:cNvPr>
          <p:cNvSpPr txBox="1">
            <a:spLocks/>
          </p:cNvSpPr>
          <p:nvPr/>
        </p:nvSpPr>
        <p:spPr bwMode="auto">
          <a:xfrm>
            <a:off x="347472" y="2267712"/>
            <a:ext cx="3529584" cy="4416552"/>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vi-VN" sz="2400" b="1">
                <a:cs typeface="Times New Roman" panose="02020603050405020304" pitchFamily="18" charset="0"/>
              </a:rPr>
              <a:t>Yêu cầu:</a:t>
            </a:r>
            <a:r>
              <a:rPr lang="vi-VN" sz="2400">
                <a:cs typeface="Times New Roman" panose="02020603050405020304" pitchFamily="18" charset="0"/>
              </a:rPr>
              <a:t> tạo tiền đề vững chắc cho việc xây dựng thành công và vận hành đồng bộ, thông suốt nền kinh tế thị trường định hướng xã hội chủ nghĩa; góp phần huy động và phân bổ, sử dụng có hiệu quả nhất mọi nguồn lực </a:t>
            </a:r>
          </a:p>
        </p:txBody>
      </p:sp>
      <p:sp>
        <p:nvSpPr>
          <p:cNvPr id="33" name="Rounded Rectangle 32">
            <a:extLst>
              <a:ext uri="{FF2B5EF4-FFF2-40B4-BE49-F238E27FC236}">
                <a16:creationId xmlns:a16="http://schemas.microsoft.com/office/drawing/2014/main" id="{D2308701-8977-4B9D-A810-E96B94F10111}"/>
              </a:ext>
            </a:extLst>
          </p:cNvPr>
          <p:cNvSpPr/>
          <p:nvPr/>
        </p:nvSpPr>
        <p:spPr>
          <a:xfrm>
            <a:off x="155448" y="1069436"/>
            <a:ext cx="3910584" cy="1582324"/>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600" b="1">
                <a:solidFill>
                  <a:schemeClr val="bg1"/>
                </a:solidFill>
                <a:latin typeface="Times New Roman" pitchFamily="18" charset="0"/>
              </a:rPr>
              <a:t>Nghị quyết số 11-NQ/TW của BCHTW khóa XII</a:t>
            </a:r>
          </a:p>
        </p:txBody>
      </p:sp>
      <p:sp>
        <p:nvSpPr>
          <p:cNvPr id="11" name="Content Placeholder 2">
            <a:extLst>
              <a:ext uri="{FF2B5EF4-FFF2-40B4-BE49-F238E27FC236}">
                <a16:creationId xmlns:a16="http://schemas.microsoft.com/office/drawing/2014/main" id="{0D3348D0-B43F-4329-B549-F062A6E8B71B}"/>
              </a:ext>
            </a:extLst>
          </p:cNvPr>
          <p:cNvSpPr txBox="1">
            <a:spLocks/>
          </p:cNvSpPr>
          <p:nvPr/>
        </p:nvSpPr>
        <p:spPr bwMode="auto">
          <a:xfrm>
            <a:off x="4413504" y="2264664"/>
            <a:ext cx="3529584" cy="4416552"/>
          </a:xfrm>
          <a:prstGeom prst="rect">
            <a:avLst/>
          </a:prstGeom>
          <a:ln>
            <a:solidFill>
              <a:srgbClr val="FF3399"/>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en-US" sz="2400">
                <a:cs typeface="Times New Roman" pitchFamily="18" charset="0"/>
              </a:rPr>
              <a:t>Đặt mục tiêu: hoàn thiện đồng bộ hệ thống luật pháp, cơ chế, chính sách, công cụ thúc đẩy quản lý, sử dụng tiết kiệm và hiệu quả tài nguyên thiên nhiên. </a:t>
            </a:r>
            <a:r>
              <a:rPr lang="en-US" sz="2400" b="1" i="1">
                <a:cs typeface="Times New Roman" pitchFamily="18" charset="0"/>
              </a:rPr>
              <a:t>Phát triển các công cụ điều tiết thị trường quyền sử dụng đất</a:t>
            </a:r>
            <a:endParaRPr lang="en-US" sz="2400" b="1" i="1" dirty="0">
              <a:cs typeface="Times New Roman" pitchFamily="18" charset="0"/>
            </a:endParaRPr>
          </a:p>
        </p:txBody>
      </p:sp>
      <p:sp>
        <p:nvSpPr>
          <p:cNvPr id="12" name="Rounded Rectangle 11">
            <a:extLst>
              <a:ext uri="{FF2B5EF4-FFF2-40B4-BE49-F238E27FC236}">
                <a16:creationId xmlns:a16="http://schemas.microsoft.com/office/drawing/2014/main" id="{D2308701-8977-4B9D-A810-E96B94F10111}"/>
              </a:ext>
            </a:extLst>
          </p:cNvPr>
          <p:cNvSpPr/>
          <p:nvPr/>
        </p:nvSpPr>
        <p:spPr>
          <a:xfrm>
            <a:off x="4221480" y="1066388"/>
            <a:ext cx="3910584" cy="1582324"/>
          </a:xfrm>
          <a:prstGeom prst="roundRect">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600" b="1">
                <a:solidFill>
                  <a:schemeClr val="bg1"/>
                </a:solidFill>
                <a:latin typeface="Times New Roman" pitchFamily="18" charset="0"/>
              </a:rPr>
              <a:t>Nghị quyết 39-NQ/TW của BCT khóa XII</a:t>
            </a:r>
          </a:p>
        </p:txBody>
      </p:sp>
      <p:sp>
        <p:nvSpPr>
          <p:cNvPr id="14" name="Content Placeholder 2">
            <a:extLst>
              <a:ext uri="{FF2B5EF4-FFF2-40B4-BE49-F238E27FC236}">
                <a16:creationId xmlns:a16="http://schemas.microsoft.com/office/drawing/2014/main" id="{0D3348D0-B43F-4329-B549-F062A6E8B71B}"/>
              </a:ext>
            </a:extLst>
          </p:cNvPr>
          <p:cNvSpPr txBox="1">
            <a:spLocks/>
          </p:cNvSpPr>
          <p:nvPr/>
        </p:nvSpPr>
        <p:spPr bwMode="auto">
          <a:xfrm>
            <a:off x="8436864" y="2273808"/>
            <a:ext cx="3529584" cy="4416552"/>
          </a:xfrm>
          <a:prstGeom prst="rect">
            <a:avLst/>
          </a:prstGeom>
          <a:ln>
            <a:solidFill>
              <a:srgbClr val="006600"/>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endParaRPr lang="en-US" sz="2400">
              <a:cs typeface="Times New Roman" pitchFamily="18" charset="0"/>
            </a:endParaRPr>
          </a:p>
          <a:p>
            <a:pPr lvl="0" algn="just"/>
            <a:r>
              <a:rPr lang="en-US" sz="2400">
                <a:cs typeface="Times New Roman" pitchFamily="18" charset="0"/>
              </a:rPr>
              <a:t>Hoàn thiện đồng bộ, có chất lượng và tổ chức thực hiện tốt hệ thống luật pháp, tạo lập môi trường đầu tư kinh doanh thuận lợi, thúc đẩy đổi mới sáng tạo; huy động, </a:t>
            </a:r>
            <a:r>
              <a:rPr lang="en-US" sz="2400" b="1" i="1">
                <a:cs typeface="Times New Roman" pitchFamily="18" charset="0"/>
              </a:rPr>
              <a:t>quản lý và sử dụng có hiệu quả mọi nguồn lực cho phát triển, nhất là đất đai</a:t>
            </a:r>
            <a:r>
              <a:rPr lang="en-US" sz="2400">
                <a:cs typeface="Times New Roman" pitchFamily="18" charset="0"/>
              </a:rPr>
              <a:t>, tài chính</a:t>
            </a:r>
            <a:endParaRPr lang="en-US" sz="2400" dirty="0">
              <a:cs typeface="Times New Roman" pitchFamily="18" charset="0"/>
            </a:endParaRPr>
          </a:p>
        </p:txBody>
      </p:sp>
      <p:sp>
        <p:nvSpPr>
          <p:cNvPr id="15" name="Rounded Rectangle 14">
            <a:extLst>
              <a:ext uri="{FF2B5EF4-FFF2-40B4-BE49-F238E27FC236}">
                <a16:creationId xmlns:a16="http://schemas.microsoft.com/office/drawing/2014/main" id="{D2308701-8977-4B9D-A810-E96B94F10111}"/>
              </a:ext>
            </a:extLst>
          </p:cNvPr>
          <p:cNvSpPr/>
          <p:nvPr/>
        </p:nvSpPr>
        <p:spPr>
          <a:xfrm>
            <a:off x="8244840" y="1075532"/>
            <a:ext cx="3910584" cy="1582324"/>
          </a:xfrm>
          <a:prstGeom prst="round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600" b="1">
                <a:solidFill>
                  <a:schemeClr val="bg1"/>
                </a:solidFill>
                <a:latin typeface="Times New Roman" pitchFamily="18" charset="0"/>
              </a:rPr>
              <a:t>Nghị quyết Đại hội XIII của Đảng </a:t>
            </a:r>
          </a:p>
        </p:txBody>
      </p:sp>
    </p:spTree>
    <p:extLst>
      <p:ext uri="{BB962C8B-B14F-4D97-AF65-F5344CB8AC3E}">
        <p14:creationId xmlns:p14="http://schemas.microsoft.com/office/powerpoint/2010/main" val="423369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2 - Căn cứ chính trị</a:t>
            </a:r>
          </a:p>
        </p:txBody>
      </p:sp>
      <p:sp>
        <p:nvSpPr>
          <p:cNvPr id="16" name="Content Placeholder 2"/>
          <p:cNvSpPr txBox="1">
            <a:spLocks/>
          </p:cNvSpPr>
          <p:nvPr/>
        </p:nvSpPr>
        <p:spPr bwMode="auto">
          <a:xfrm>
            <a:off x="4870704" y="957257"/>
            <a:ext cx="7008621" cy="1191583"/>
          </a:xfrm>
          <a:prstGeom prst="snip2DiagRect">
            <a:avLst/>
          </a:prstGeom>
          <a:solidFill>
            <a:schemeClr val="accent3">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lvl="0" indent="0">
              <a:spcBef>
                <a:spcPts val="0"/>
              </a:spcBef>
              <a:buNone/>
            </a:pPr>
            <a:r>
              <a:rPr lang="vi-VN" sz="2600" b="1">
                <a:solidFill>
                  <a:prstClr val="black"/>
                </a:solidFill>
                <a:latin typeface="Times New Roman" pitchFamily="18" charset="0"/>
              </a:rPr>
              <a:t>Luật Đất đai đầu tiên (1987)</a:t>
            </a:r>
            <a:r>
              <a:rPr lang="vi-VN" sz="2600">
                <a:solidFill>
                  <a:prstClr val="black"/>
                </a:solidFill>
                <a:latin typeface="Times New Roman" pitchFamily="18" charset="0"/>
              </a:rPr>
              <a:t>: Được xây dựng trên cơ sở Hiến pháp 1980 và Nghị quyết Đại Hội Đảng VI của Đảng</a:t>
            </a:r>
          </a:p>
        </p:txBody>
      </p:sp>
      <p:sp>
        <p:nvSpPr>
          <p:cNvPr id="17" name="Pentagon 16"/>
          <p:cNvSpPr/>
          <p:nvPr/>
        </p:nvSpPr>
        <p:spPr>
          <a:xfrm>
            <a:off x="3013408" y="957257"/>
            <a:ext cx="2052368" cy="1191583"/>
          </a:xfrm>
          <a:prstGeom prst="homePlate">
            <a:avLst/>
          </a:prstGeom>
          <a:solidFill>
            <a:srgbClr val="0066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kumimoji="0" lang="en-US" sz="3600" b="1" i="0" u="none" strike="noStrike" kern="0" cap="none" spc="0" normalizeH="0" baseline="0" noProof="0">
                <a:ln>
                  <a:noFill/>
                </a:ln>
                <a:solidFill>
                  <a:prstClr val="white"/>
                </a:solidFill>
                <a:effectLst/>
                <a:uLnTx/>
                <a:uFillTx/>
                <a:latin typeface="Calibri"/>
                <a:ea typeface="+mn-ea"/>
                <a:cs typeface="Calibri" panose="020F0502020204030204" pitchFamily="34" charset="0"/>
              </a:rPr>
              <a:t>1987</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47" y="1244051"/>
            <a:ext cx="1804270" cy="2441403"/>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69" y="3377650"/>
            <a:ext cx="1644025" cy="2567940"/>
          </a:xfrm>
          <a:prstGeom prst="rect">
            <a:avLst/>
          </a:prstGeom>
          <a:ln>
            <a:noFill/>
          </a:ln>
          <a:effectLst>
            <a:outerShdw blurRad="292100" dist="139700" dir="2700000" algn="tl" rotWithShape="0">
              <a:srgbClr val="333333">
                <a:alpha val="65000"/>
              </a:srgbClr>
            </a:outerShdw>
          </a:effectLst>
        </p:spPr>
      </p:pic>
      <p:sp>
        <p:nvSpPr>
          <p:cNvPr id="26" name="Content Placeholder 2"/>
          <p:cNvSpPr txBox="1">
            <a:spLocks/>
          </p:cNvSpPr>
          <p:nvPr/>
        </p:nvSpPr>
        <p:spPr bwMode="auto">
          <a:xfrm>
            <a:off x="4895088" y="2435537"/>
            <a:ext cx="7008621" cy="1191583"/>
          </a:xfrm>
          <a:prstGeom prst="snip2DiagRect">
            <a:avLst/>
          </a:prstGeom>
          <a:solidFill>
            <a:schemeClr val="accent3">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lvl="0" indent="0">
              <a:spcBef>
                <a:spcPts val="0"/>
              </a:spcBef>
              <a:buNone/>
            </a:pPr>
            <a:r>
              <a:rPr lang="vi-VN" sz="2600" b="1">
                <a:solidFill>
                  <a:prstClr val="black"/>
                </a:solidFill>
                <a:latin typeface="Times New Roman" pitchFamily="18" charset="0"/>
              </a:rPr>
              <a:t>Luật Đất đai 1993</a:t>
            </a:r>
            <a:r>
              <a:rPr lang="vi-VN" sz="2600">
                <a:solidFill>
                  <a:prstClr val="black"/>
                </a:solidFill>
                <a:latin typeface="Times New Roman" pitchFamily="18" charset="0"/>
              </a:rPr>
              <a:t>: Thể chế hoá Hiến pháp mới năm 1992, NQ HNTW2 khoá VII tháng 3/1992, và NQ HNTW5 khoá VII tháng 6/1993</a:t>
            </a:r>
          </a:p>
        </p:txBody>
      </p:sp>
      <p:sp>
        <p:nvSpPr>
          <p:cNvPr id="27" name="Pentagon 26"/>
          <p:cNvSpPr/>
          <p:nvPr/>
        </p:nvSpPr>
        <p:spPr>
          <a:xfrm>
            <a:off x="3037792" y="2435537"/>
            <a:ext cx="2052368" cy="1191583"/>
          </a:xfrm>
          <a:prstGeom prst="homePlate">
            <a:avLst/>
          </a:prstGeom>
          <a:solidFill>
            <a:srgbClr val="0066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kumimoji="0" lang="en-US" sz="3600" b="1" i="0" u="none" strike="noStrike" kern="0" cap="none" spc="0" normalizeH="0" baseline="0" noProof="0">
                <a:ln>
                  <a:noFill/>
                </a:ln>
                <a:solidFill>
                  <a:prstClr val="white"/>
                </a:solidFill>
                <a:effectLst/>
                <a:uLnTx/>
                <a:uFillTx/>
                <a:latin typeface="Calibri"/>
                <a:ea typeface="+mn-ea"/>
                <a:cs typeface="Calibri" panose="020F0502020204030204" pitchFamily="34" charset="0"/>
              </a:rPr>
              <a:t>1993</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28" name="Content Placeholder 2"/>
          <p:cNvSpPr txBox="1">
            <a:spLocks/>
          </p:cNvSpPr>
          <p:nvPr/>
        </p:nvSpPr>
        <p:spPr bwMode="auto">
          <a:xfrm>
            <a:off x="4885944" y="3825425"/>
            <a:ext cx="7008621" cy="1191583"/>
          </a:xfrm>
          <a:prstGeom prst="snip2DiagRect">
            <a:avLst/>
          </a:prstGeom>
          <a:solidFill>
            <a:schemeClr val="accent3">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lvl="0" indent="0">
              <a:spcBef>
                <a:spcPts val="0"/>
              </a:spcBef>
              <a:buNone/>
            </a:pPr>
            <a:r>
              <a:rPr lang="vi-VN" sz="2600" b="1">
                <a:solidFill>
                  <a:prstClr val="black"/>
                </a:solidFill>
                <a:latin typeface="Times New Roman" pitchFamily="18" charset="0"/>
              </a:rPr>
              <a:t>Luật Đất đai 2003:</a:t>
            </a:r>
            <a:r>
              <a:rPr lang="vi-VN" sz="2600">
                <a:solidFill>
                  <a:prstClr val="black"/>
                </a:solidFill>
                <a:latin typeface="Times New Roman" pitchFamily="18" charset="0"/>
              </a:rPr>
              <a:t> Được ban hành trên cơ sở Nghị quyết Hội Nghị Trung ương 7 khóa IX</a:t>
            </a:r>
          </a:p>
        </p:txBody>
      </p:sp>
      <p:sp>
        <p:nvSpPr>
          <p:cNvPr id="29" name="Pentagon 28"/>
          <p:cNvSpPr/>
          <p:nvPr/>
        </p:nvSpPr>
        <p:spPr>
          <a:xfrm>
            <a:off x="3028648" y="3825425"/>
            <a:ext cx="2052368" cy="1191583"/>
          </a:xfrm>
          <a:prstGeom prst="homePlate">
            <a:avLst/>
          </a:prstGeom>
          <a:solidFill>
            <a:srgbClr val="0066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kumimoji="0" lang="en-US" sz="3600" b="1" i="0" u="none" strike="noStrike" kern="0" cap="none" spc="0" normalizeH="0" baseline="0" noProof="0">
                <a:ln>
                  <a:noFill/>
                </a:ln>
                <a:solidFill>
                  <a:prstClr val="white"/>
                </a:solidFill>
                <a:effectLst/>
                <a:uLnTx/>
                <a:uFillTx/>
                <a:latin typeface="Calibri"/>
                <a:ea typeface="+mn-ea"/>
                <a:cs typeface="Calibri" panose="020F0502020204030204" pitchFamily="34" charset="0"/>
              </a:rPr>
              <a:t>2003</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30" name="Content Placeholder 2"/>
          <p:cNvSpPr txBox="1">
            <a:spLocks/>
          </p:cNvSpPr>
          <p:nvPr/>
        </p:nvSpPr>
        <p:spPr bwMode="auto">
          <a:xfrm>
            <a:off x="4885944" y="5288465"/>
            <a:ext cx="7008621" cy="1191583"/>
          </a:xfrm>
          <a:prstGeom prst="snip2DiagRect">
            <a:avLst/>
          </a:prstGeom>
          <a:solidFill>
            <a:schemeClr val="accent3">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lvl="0" indent="0">
              <a:spcBef>
                <a:spcPts val="0"/>
              </a:spcBef>
              <a:buNone/>
            </a:pPr>
            <a:r>
              <a:rPr lang="vi-VN" sz="2600" b="1">
                <a:solidFill>
                  <a:prstClr val="black"/>
                </a:solidFill>
                <a:latin typeface="Times New Roman" pitchFamily="18" charset="0"/>
              </a:rPr>
              <a:t>Luật Đất đai năm 2013</a:t>
            </a:r>
            <a:r>
              <a:rPr lang="vi-VN" sz="2600">
                <a:solidFill>
                  <a:prstClr val="black"/>
                </a:solidFill>
                <a:latin typeface="Times New Roman" pitchFamily="18" charset="0"/>
              </a:rPr>
              <a:t>: Được ban hành trên cơ sở Nghị quyết số 19-NQ/TW Hội nghị Trung ương 5, khóa XI</a:t>
            </a:r>
          </a:p>
        </p:txBody>
      </p:sp>
      <p:sp>
        <p:nvSpPr>
          <p:cNvPr id="31" name="Pentagon 30"/>
          <p:cNvSpPr/>
          <p:nvPr/>
        </p:nvSpPr>
        <p:spPr>
          <a:xfrm>
            <a:off x="3028648" y="5288465"/>
            <a:ext cx="2052368" cy="1191583"/>
          </a:xfrm>
          <a:prstGeom prst="homePlate">
            <a:avLst/>
          </a:prstGeom>
          <a:solidFill>
            <a:srgbClr val="0066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kumimoji="0" lang="en-US" sz="3600" b="1" i="0" u="none" strike="noStrike" kern="0" cap="none" spc="0" normalizeH="0" baseline="0" noProof="0">
                <a:ln>
                  <a:noFill/>
                </a:ln>
                <a:solidFill>
                  <a:prstClr val="white"/>
                </a:solidFill>
                <a:effectLst/>
                <a:uLnTx/>
                <a:uFillTx/>
                <a:latin typeface="Calibri"/>
                <a:ea typeface="+mn-ea"/>
                <a:cs typeface="Calibri" panose="020F0502020204030204" pitchFamily="34" charset="0"/>
              </a:rPr>
              <a:t>2013</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77922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0"/>
          <p:cNvSpPr>
            <a:spLocks noChangeArrowheads="1"/>
          </p:cNvSpPr>
          <p:nvPr/>
        </p:nvSpPr>
        <p:spPr bwMode="gray">
          <a:xfrm>
            <a:off x="312808" y="3092684"/>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400" dirty="0">
                <a:latin typeface="Times New Roman" panose="02020603050405020304" pitchFamily="18" charset="0"/>
                <a:cs typeface="Times New Roman" panose="02020603050405020304" pitchFamily="18" charset="0"/>
              </a:rPr>
              <a:t>Quy </a:t>
            </a:r>
            <a:r>
              <a:rPr lang="vi-VN" sz="2400" dirty="0" err="1">
                <a:latin typeface="Times New Roman" panose="02020603050405020304" pitchFamily="18" charset="0"/>
                <a:cs typeface="Times New Roman" panose="02020603050405020304" pitchFamily="18" charset="0"/>
              </a:rPr>
              <a:t>hoạch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kế</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hoạch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dụng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được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hiện</a:t>
            </a:r>
            <a:r>
              <a:rPr lang="vi-VN" sz="2400" dirty="0">
                <a:latin typeface="Times New Roman" panose="02020603050405020304" pitchFamily="18" charset="0"/>
                <a:cs typeface="Times New Roman" panose="02020603050405020304" pitchFamily="18" charset="0"/>
              </a:rPr>
              <a:t> theo </a:t>
            </a:r>
            <a:r>
              <a:rPr lang="vi-VN" sz="2400" dirty="0" err="1">
                <a:latin typeface="Times New Roman" panose="02020603050405020304" pitchFamily="18" charset="0"/>
                <a:cs typeface="Times New Roman" panose="02020603050405020304" pitchFamily="18" charset="0"/>
              </a:rPr>
              <a:t>hướng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tiếp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tổng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hợp</a:t>
            </a:r>
            <a:r>
              <a:rPr lang="vi-VN" sz="2400" dirty="0">
                <a:latin typeface="Times New Roman" panose="02020603050405020304" pitchFamily="18" charset="0"/>
                <a:cs typeface="Times New Roman" panose="02020603050405020304" pitchFamily="18" charset="0"/>
              </a:rPr>
              <a:t>, liên </a:t>
            </a:r>
            <a:r>
              <a:rPr lang="vi-VN" sz="2400" dirty="0" err="1">
                <a:latin typeface="Times New Roman" panose="02020603050405020304" pitchFamily="18" charset="0"/>
                <a:cs typeface="Times New Roman" panose="02020603050405020304" pitchFamily="18" charset="0"/>
              </a:rPr>
              <a:t>ngành</a:t>
            </a:r>
            <a:r>
              <a:rPr lang="vi-VN" sz="2400" dirty="0">
                <a:latin typeface="Times New Roman" panose="02020603050405020304" pitchFamily="18" charset="0"/>
                <a:cs typeface="Times New Roman" panose="02020603050405020304" pitchFamily="18" charset="0"/>
              </a:rPr>
              <a:t> </a:t>
            </a:r>
            <a:endParaRPr lang="ko-KR"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61488" y="907521"/>
            <a:ext cx="6355080" cy="848127"/>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ea typeface="Calibri" panose="020F0502020204030204" pitchFamily="34" charset="0"/>
              </a:rPr>
              <a:t>Kết</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quả</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đạt</a:t>
            </a:r>
            <a:r>
              <a:rPr lang="en-US" sz="3600" b="1" dirty="0">
                <a:solidFill>
                  <a:schemeClr val="tx1"/>
                </a:solidFill>
                <a:latin typeface="Times New Roman" panose="02020603050405020304" pitchFamily="18" charset="0"/>
                <a:ea typeface="Calibri" panose="020F0502020204030204" pitchFamily="34" charset="0"/>
              </a:rPr>
              <a:t> đ</a:t>
            </a:r>
            <a:r>
              <a:rPr lang="vi-VN" sz="3600" b="1" dirty="0">
                <a:solidFill>
                  <a:schemeClr val="tx1"/>
                </a:solidFill>
                <a:latin typeface="Times New Roman" panose="02020603050405020304" pitchFamily="18" charset="0"/>
                <a:ea typeface="Calibri" panose="020F0502020204030204" pitchFamily="34" charset="0"/>
              </a:rPr>
              <a:t>ư</a:t>
            </a:r>
            <a:r>
              <a:rPr lang="en-US" sz="3600" b="1" dirty="0" err="1">
                <a:solidFill>
                  <a:schemeClr val="tx1"/>
                </a:solidFill>
                <a:latin typeface="Times New Roman" panose="02020603050405020304" pitchFamily="18" charset="0"/>
                <a:ea typeface="Calibri" panose="020F0502020204030204" pitchFamily="34" charset="0"/>
              </a:rPr>
              <a:t>ợc</a:t>
            </a:r>
            <a:endParaRPr lang="vi-VN" sz="3600" b="1" dirty="0">
              <a:solidFill>
                <a:schemeClr val="tx1"/>
              </a:solidFill>
              <a:effectLst/>
              <a:latin typeface="Times New Roman" panose="02020603050405020304" pitchFamily="18" charset="0"/>
              <a:ea typeface="Calibri" panose="020F0502020204030204" pitchFamily="34" charset="0"/>
            </a:endParaRPr>
          </a:p>
        </p:txBody>
      </p:sp>
      <p:sp>
        <p:nvSpPr>
          <p:cNvPr id="19" name="AutoShape 20"/>
          <p:cNvSpPr>
            <a:spLocks noChangeArrowheads="1"/>
          </p:cNvSpPr>
          <p:nvPr/>
        </p:nvSpPr>
        <p:spPr bwMode="gray">
          <a:xfrm>
            <a:off x="3313016" y="3092684"/>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400" dirty="0" err="1">
                <a:latin typeface="Times New Roman" panose="02020603050405020304" pitchFamily="18" charset="0"/>
                <a:cs typeface="Times New Roman" panose="02020603050405020304" pitchFamily="18" charset="0"/>
              </a:rPr>
              <a:t>Nguồn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đai </a:t>
            </a:r>
            <a:r>
              <a:rPr lang="vi-VN" sz="2400" dirty="0" err="1">
                <a:latin typeface="Times New Roman" panose="02020603050405020304" pitchFamily="18" charset="0"/>
                <a:cs typeface="Times New Roman" panose="02020603050405020304" pitchFamily="18" charset="0"/>
              </a:rPr>
              <a:t>được</a:t>
            </a:r>
            <a:r>
              <a:rPr lang="vi-VN" sz="2400" dirty="0">
                <a:latin typeface="Times New Roman" panose="02020603050405020304" pitchFamily="18" charset="0"/>
                <a:cs typeface="Times New Roman" panose="02020603050405020304" pitchFamily="18" charset="0"/>
              </a:rPr>
              <a:t> khai </a:t>
            </a:r>
            <a:r>
              <a:rPr lang="vi-VN" sz="2400" dirty="0" err="1">
                <a:latin typeface="Times New Roman" panose="02020603050405020304" pitchFamily="18" charset="0"/>
                <a:cs typeface="Times New Roman" panose="02020603050405020304" pitchFamily="18" charset="0"/>
              </a:rPr>
              <a:t>thác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dụng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hiệu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quả</a:t>
            </a:r>
            <a:r>
              <a:rPr lang="vi-VN" sz="2400" dirty="0">
                <a:latin typeface="Times New Roman" panose="02020603050405020304" pitchFamily="18" charset="0"/>
                <a:cs typeface="Times New Roman" panose="02020603050405020304" pitchFamily="18" charset="0"/>
              </a:rPr>
              <a:t> hơn cho </a:t>
            </a:r>
            <a:r>
              <a:rPr lang="vi-VN" sz="2400" dirty="0" err="1">
                <a:latin typeface="Times New Roman" panose="02020603050405020304" pitchFamily="18" charset="0"/>
                <a:cs typeface="Times New Roman" panose="02020603050405020304" pitchFamily="18" charset="0"/>
              </a:rPr>
              <a:t>phát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triển</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KTXH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bảo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đảm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quốc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phòng</a:t>
            </a:r>
            <a:r>
              <a:rPr lang="vi-VN" sz="2400" dirty="0">
                <a:latin typeface="Times New Roman" panose="02020603050405020304" pitchFamily="18" charset="0"/>
                <a:cs typeface="Times New Roman" panose="02020603050405020304" pitchFamily="18" charset="0"/>
              </a:rPr>
              <a:t>, an ninh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bảo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vệ</a:t>
            </a:r>
            <a:r>
              <a:rPr lang="vi-VN" sz="2400" dirty="0">
                <a:latin typeface="Times New Roman" panose="02020603050405020304" pitchFamily="18" charset="0"/>
                <a:cs typeface="Times New Roman" panose="02020603050405020304" pitchFamily="18" charset="0"/>
              </a:rPr>
              <a:t> môi </a:t>
            </a:r>
            <a:r>
              <a:rPr lang="vi-VN"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endParaRPr lang="ko-KR"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gray">
          <a:xfrm>
            <a:off x="1187577"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1</a:t>
            </a:r>
          </a:p>
        </p:txBody>
      </p:sp>
      <p:sp>
        <p:nvSpPr>
          <p:cNvPr id="22" name="AutoShape 20"/>
          <p:cNvSpPr>
            <a:spLocks noChangeArrowheads="1"/>
          </p:cNvSpPr>
          <p:nvPr/>
        </p:nvSpPr>
        <p:spPr bwMode="gray">
          <a:xfrm>
            <a:off x="6451722" y="3092684"/>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en-US" sz="2400" dirty="0">
                <a:latin typeface="Times New Roman" panose="02020603050405020304" pitchFamily="18" charset="0"/>
                <a:cs typeface="Times New Roman" panose="02020603050405020304" pitchFamily="18" charset="0"/>
              </a:rPr>
              <a:t>C</a:t>
            </a:r>
            <a:r>
              <a:rPr lang="vi-VN" sz="2400" dirty="0" err="1">
                <a:latin typeface="Times New Roman" panose="02020603050405020304" pitchFamily="18" charset="0"/>
                <a:cs typeface="Times New Roman" panose="02020603050405020304" pitchFamily="18" charset="0"/>
              </a:rPr>
              <a:t>hính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pháp</a:t>
            </a:r>
            <a:r>
              <a:rPr lang="vi-VN" sz="2400" dirty="0">
                <a:latin typeface="Times New Roman" panose="02020603050405020304" pitchFamily="18" charset="0"/>
                <a:cs typeface="Times New Roman" panose="02020603050405020304" pitchFamily="18" charset="0"/>
              </a:rPr>
              <a:t> luật </a:t>
            </a:r>
            <a:r>
              <a:rPr lang="vi-VN" sz="2400" dirty="0" err="1">
                <a:latin typeface="Times New Roman" panose="02020603050405020304" pitchFamily="18" charset="0"/>
                <a:cs typeface="Times New Roman" panose="02020603050405020304" pitchFamily="18" charset="0"/>
              </a:rPr>
              <a:t>về</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đai </a:t>
            </a:r>
            <a:r>
              <a:rPr lang="vi-VN" sz="2400" dirty="0" err="1">
                <a:latin typeface="Times New Roman" panose="02020603050405020304" pitchFamily="18" charset="0"/>
                <a:cs typeface="Times New Roman" panose="02020603050405020304" pitchFamily="18" charset="0"/>
              </a:rPr>
              <a:t>đã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nhiều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đáp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tốt</a:t>
            </a:r>
            <a:r>
              <a:rPr lang="vi-VN" sz="2400" dirty="0">
                <a:latin typeface="Times New Roman" panose="02020603050405020304" pitchFamily="18" charset="0"/>
                <a:cs typeface="Times New Roman" panose="02020603050405020304" pitchFamily="18" charset="0"/>
              </a:rPr>
              <a:t> hơn yêu </a:t>
            </a:r>
            <a:r>
              <a:rPr lang="vi-VN" sz="2400" dirty="0" err="1">
                <a:latin typeface="Times New Roman" panose="02020603050405020304" pitchFamily="18" charset="0"/>
                <a:cs typeface="Times New Roman" panose="02020603050405020304" pitchFamily="18" charset="0"/>
              </a:rPr>
              <a:t>cầu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tiễn</a:t>
            </a:r>
            <a:endParaRPr lang="en-US" sz="2400" dirty="0">
              <a:latin typeface="Times New Roman" panose="02020603050405020304" pitchFamily="18" charset="0"/>
              <a:cs typeface="Times New Roman" panose="02020603050405020304" pitchFamily="18" charset="0"/>
            </a:endParaRPr>
          </a:p>
        </p:txBody>
      </p:sp>
      <p:sp>
        <p:nvSpPr>
          <p:cNvPr id="23" name="Oval 22"/>
          <p:cNvSpPr>
            <a:spLocks noChangeArrowheads="1"/>
          </p:cNvSpPr>
          <p:nvPr/>
        </p:nvSpPr>
        <p:spPr bwMode="gray">
          <a:xfrm>
            <a:off x="4247769" y="2408926"/>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2</a:t>
            </a:r>
          </a:p>
        </p:txBody>
      </p:sp>
      <p:sp>
        <p:nvSpPr>
          <p:cNvPr id="25" name="Oval 24"/>
          <p:cNvSpPr>
            <a:spLocks noChangeArrowheads="1"/>
          </p:cNvSpPr>
          <p:nvPr/>
        </p:nvSpPr>
        <p:spPr bwMode="gray">
          <a:xfrm>
            <a:off x="7289673" y="2424166"/>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3</a:t>
            </a:r>
          </a:p>
        </p:txBody>
      </p:sp>
      <p:sp>
        <p:nvSpPr>
          <p:cNvPr id="26" name="AutoShape 20"/>
          <p:cNvSpPr>
            <a:spLocks noChangeArrowheads="1"/>
          </p:cNvSpPr>
          <p:nvPr/>
        </p:nvSpPr>
        <p:spPr bwMode="gray">
          <a:xfrm>
            <a:off x="9409176" y="3136636"/>
            <a:ext cx="2615184" cy="351282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400" dirty="0" err="1">
                <a:latin typeface="Times New Roman" panose="02020603050405020304" pitchFamily="18" charset="0"/>
                <a:cs typeface="Times New Roman" panose="02020603050405020304" pitchFamily="18" charset="0"/>
              </a:rPr>
              <a:t>Việc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quyết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ở,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sản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xuất</a:t>
            </a:r>
            <a:r>
              <a:rPr lang="vi-VN" sz="2400" dirty="0">
                <a:latin typeface="Times New Roman" panose="02020603050405020304" pitchFamily="18" charset="0"/>
                <a:cs typeface="Times New Roman" panose="02020603050405020304" pitchFamily="18" charset="0"/>
              </a:rPr>
              <a:t> cho </a:t>
            </a:r>
            <a:r>
              <a:rPr lang="vi-VN" sz="2400" dirty="0" err="1">
                <a:latin typeface="Times New Roman" panose="02020603050405020304" pitchFamily="18" charset="0"/>
                <a:cs typeface="Times New Roman" panose="02020603050405020304" pitchFamily="18" charset="0"/>
              </a:rPr>
              <a:t>đồng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bào</a:t>
            </a:r>
            <a:r>
              <a:rPr lang="vi-VN" sz="2400" dirty="0">
                <a:latin typeface="Times New Roman" panose="02020603050405020304" pitchFamily="18" charset="0"/>
                <a:cs typeface="Times New Roman" panose="02020603050405020304" pitchFamily="18" charset="0"/>
              </a:rPr>
              <a:t> dân </a:t>
            </a:r>
            <a:r>
              <a:rPr lang="vi-VN" sz="2400" dirty="0" err="1">
                <a:latin typeface="Times New Roman" panose="02020603050405020304" pitchFamily="18" charset="0"/>
                <a:cs typeface="Times New Roman" panose="02020603050405020304" pitchFamily="18" charset="0"/>
              </a:rPr>
              <a:t>tộc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thiểu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được</a:t>
            </a:r>
            <a:r>
              <a:rPr lang="vi-VN" sz="2400" dirty="0">
                <a:latin typeface="Times New Roman" panose="02020603050405020304" pitchFamily="18" charset="0"/>
                <a:cs typeface="Times New Roman" panose="02020603050405020304" pitchFamily="18" charset="0"/>
              </a:rPr>
              <a:t> quan tâm. </a:t>
            </a:r>
            <a:endParaRPr lang="en-US" sz="2400" dirty="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gray">
          <a:xfrm>
            <a:off x="10322433" y="2430262"/>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4</a:t>
            </a:r>
          </a:p>
        </p:txBody>
      </p:sp>
      <p:cxnSp>
        <p:nvCxnSpPr>
          <p:cNvPr id="14" name="Elbow Connector 13"/>
          <p:cNvCxnSpPr>
            <a:stCxn id="34" idx="2"/>
            <a:endCxn id="18" idx="0"/>
          </p:cNvCxnSpPr>
          <p:nvPr/>
        </p:nvCxnSpPr>
        <p:spPr>
          <a:xfrm rot="5400000">
            <a:off x="3436879" y="-99319"/>
            <a:ext cx="647182" cy="4357116"/>
          </a:xfrm>
          <a:prstGeom prst="bentConnector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34" idx="2"/>
            <a:endCxn id="27" idx="0"/>
          </p:cNvCxnSpPr>
          <p:nvPr/>
        </p:nvCxnSpPr>
        <p:spPr>
          <a:xfrm rot="16200000" flipH="1">
            <a:off x="7990591" y="-295915"/>
            <a:ext cx="674614" cy="4777740"/>
          </a:xfrm>
          <a:prstGeom prst="bentConnector3">
            <a:avLst>
              <a:gd name="adj1" fmla="val 4854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4" idx="2"/>
            <a:endCxn id="23" idx="0"/>
          </p:cNvCxnSpPr>
          <p:nvPr/>
        </p:nvCxnSpPr>
        <p:spPr>
          <a:xfrm rot="5400000">
            <a:off x="4963927" y="1433825"/>
            <a:ext cx="653278" cy="1296924"/>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2"/>
            <a:endCxn id="25" idx="0"/>
          </p:cNvCxnSpPr>
          <p:nvPr/>
        </p:nvCxnSpPr>
        <p:spPr>
          <a:xfrm rot="16200000" flipH="1">
            <a:off x="6477259" y="1217417"/>
            <a:ext cx="668518" cy="1744980"/>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85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61488" y="907521"/>
            <a:ext cx="6355080" cy="848127"/>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ea typeface="Calibri" panose="020F0502020204030204" pitchFamily="34" charset="0"/>
              </a:rPr>
              <a:t>Kết</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quả</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đạt</a:t>
            </a:r>
            <a:r>
              <a:rPr lang="en-US" sz="3600" b="1" dirty="0">
                <a:solidFill>
                  <a:schemeClr val="tx1"/>
                </a:solidFill>
                <a:latin typeface="Times New Roman" panose="02020603050405020304" pitchFamily="18" charset="0"/>
                <a:ea typeface="Calibri" panose="020F0502020204030204" pitchFamily="34" charset="0"/>
              </a:rPr>
              <a:t> đ</a:t>
            </a:r>
            <a:r>
              <a:rPr lang="vi-VN" sz="3600" b="1" dirty="0">
                <a:solidFill>
                  <a:schemeClr val="tx1"/>
                </a:solidFill>
                <a:latin typeface="Times New Roman" panose="02020603050405020304" pitchFamily="18" charset="0"/>
                <a:ea typeface="Calibri" panose="020F0502020204030204" pitchFamily="34" charset="0"/>
              </a:rPr>
              <a:t>ư</a:t>
            </a:r>
            <a:r>
              <a:rPr lang="en-US" sz="3600" b="1" dirty="0" err="1">
                <a:solidFill>
                  <a:schemeClr val="tx1"/>
                </a:solidFill>
                <a:latin typeface="Times New Roman" panose="02020603050405020304" pitchFamily="18" charset="0"/>
                <a:ea typeface="Calibri" panose="020F0502020204030204" pitchFamily="34" charset="0"/>
              </a:rPr>
              <a:t>ợc</a:t>
            </a:r>
            <a:endParaRPr lang="vi-VN" sz="3600" b="1" dirty="0">
              <a:solidFill>
                <a:schemeClr val="tx1"/>
              </a:solidFill>
              <a:latin typeface="Times New Roman" panose="02020603050405020304" pitchFamily="18" charset="0"/>
              <a:ea typeface="Calibri" panose="020F0502020204030204" pitchFamily="34" charset="0"/>
            </a:endParaRPr>
          </a:p>
        </p:txBody>
      </p:sp>
      <p:sp>
        <p:nvSpPr>
          <p:cNvPr id="19" name="AutoShape 20"/>
          <p:cNvSpPr>
            <a:spLocks noChangeArrowheads="1"/>
          </p:cNvSpPr>
          <p:nvPr/>
        </p:nvSpPr>
        <p:spPr bwMode="gray">
          <a:xfrm>
            <a:off x="244821" y="3109204"/>
            <a:ext cx="2633472" cy="357810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Quyền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nghĩa</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vụ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tổ</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chức</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hộ</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gia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đình</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nhân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sử</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bảo</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đảm</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huy,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nhất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trong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sử</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nông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nghiệp</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ko-KR"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gray">
          <a:xfrm>
            <a:off x="1187577"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5</a:t>
            </a:r>
          </a:p>
        </p:txBody>
      </p:sp>
      <p:sp>
        <p:nvSpPr>
          <p:cNvPr id="22" name="AutoShape 20"/>
          <p:cNvSpPr>
            <a:spLocks noChangeArrowheads="1"/>
          </p:cNvSpPr>
          <p:nvPr/>
        </p:nvSpPr>
        <p:spPr bwMode="gray">
          <a:xfrm>
            <a:off x="3098538" y="3115300"/>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Thị</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trường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bất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sản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trong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đó</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thị</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trường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quyền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sử</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triển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tương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nhanh</a:t>
            </a:r>
            <a:r>
              <a:rPr lang="en-US" altLang="ko-KR" sz="2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ko-KR"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3" name="Oval 22"/>
          <p:cNvSpPr>
            <a:spLocks noChangeArrowheads="1"/>
          </p:cNvSpPr>
          <p:nvPr/>
        </p:nvSpPr>
        <p:spPr bwMode="gray">
          <a:xfrm>
            <a:off x="4011795" y="2408926"/>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6</a:t>
            </a:r>
          </a:p>
        </p:txBody>
      </p:sp>
      <p:sp>
        <p:nvSpPr>
          <p:cNvPr id="24" name="AutoShape 20"/>
          <p:cNvSpPr>
            <a:spLocks noChangeArrowheads="1"/>
          </p:cNvSpPr>
          <p:nvPr/>
        </p:nvSpPr>
        <p:spPr bwMode="gray">
          <a:xfrm>
            <a:off x="5933967" y="3130540"/>
            <a:ext cx="3057633"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Chính</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sách</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ưu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đãi</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thuế</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miễn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giảm</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tiền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sử</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dụng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tiền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thuê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góp</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phần</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quan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trọng</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thu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hút</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400" dirty="0" err="1">
                <a:solidFill>
                  <a:schemeClr val="tx1">
                    <a:lumMod val="75000"/>
                    <a:lumOff val="25000"/>
                  </a:schemeClr>
                </a:solidFill>
                <a:latin typeface="Times New Roman" panose="02020603050405020304" pitchFamily="18" charset="0"/>
                <a:cs typeface="Times New Roman" panose="02020603050405020304" pitchFamily="18" charset="0"/>
              </a:rPr>
              <a:t>đầu</a:t>
            </a:r>
            <a:r>
              <a:rPr lang="vi-VN" altLang="ko-KR" sz="2400" dirty="0">
                <a:solidFill>
                  <a:schemeClr val="tx1">
                    <a:lumMod val="75000"/>
                    <a:lumOff val="25000"/>
                  </a:schemeClr>
                </a:solidFill>
                <a:latin typeface="Times New Roman" panose="02020603050405020304" pitchFamily="18" charset="0"/>
                <a:cs typeface="Times New Roman" panose="02020603050405020304" pitchFamily="18" charset="0"/>
              </a:rPr>
              <a:t> tư</a:t>
            </a:r>
            <a:r>
              <a:rPr lang="en-US" altLang="ko-KR" sz="2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ko-KR"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Oval 24"/>
          <p:cNvSpPr>
            <a:spLocks noChangeArrowheads="1"/>
          </p:cNvSpPr>
          <p:nvPr/>
        </p:nvSpPr>
        <p:spPr bwMode="gray">
          <a:xfrm>
            <a:off x="7063271" y="2395208"/>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7</a:t>
            </a:r>
          </a:p>
        </p:txBody>
      </p:sp>
      <p:sp>
        <p:nvSpPr>
          <p:cNvPr id="26" name="AutoShape 20"/>
          <p:cNvSpPr>
            <a:spLocks noChangeArrowheads="1"/>
          </p:cNvSpPr>
          <p:nvPr/>
        </p:nvSpPr>
        <p:spPr bwMode="gray">
          <a:xfrm>
            <a:off x="9211845" y="3136636"/>
            <a:ext cx="2812515"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Công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tác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thanh tra,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kiểm</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tra,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giám</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sát</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việc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thực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chính</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sách</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pháp</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luật,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giải</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quyết</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tranh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chấp</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khiếu</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nại</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tố</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cáo</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vi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phạm</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pháp</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luật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đai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chuyển</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biến</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tích</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cực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Nhiều</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vụ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việc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tham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nhũng</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đai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xử</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ko-KR" sz="2000" dirty="0" err="1">
                <a:solidFill>
                  <a:schemeClr val="tx1">
                    <a:lumMod val="75000"/>
                    <a:lumOff val="25000"/>
                  </a:schemeClr>
                </a:solidFill>
                <a:latin typeface="Times New Roman" panose="02020603050405020304" pitchFamily="18" charset="0"/>
                <a:cs typeface="Times New Roman" panose="02020603050405020304" pitchFamily="18" charset="0"/>
              </a:rPr>
              <a:t>lý</a:t>
            </a:r>
            <a:r>
              <a:rPr lang="vi-VN" altLang="ko-KR" sz="2000" dirty="0">
                <a:solidFill>
                  <a:schemeClr val="tx1">
                    <a:lumMod val="75000"/>
                    <a:lumOff val="25000"/>
                  </a:schemeClr>
                </a:solidFill>
                <a:latin typeface="Times New Roman" panose="02020603050405020304" pitchFamily="18" charset="0"/>
                <a:cs typeface="Times New Roman" panose="02020603050405020304" pitchFamily="18" charset="0"/>
              </a:rPr>
              <a:t> nghiêm minh.</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gray">
          <a:xfrm>
            <a:off x="10213715"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8</a:t>
            </a:r>
          </a:p>
        </p:txBody>
      </p:sp>
      <p:cxnSp>
        <p:nvCxnSpPr>
          <p:cNvPr id="14" name="Elbow Connector 13"/>
          <p:cNvCxnSpPr>
            <a:stCxn id="34" idx="2"/>
            <a:endCxn id="18" idx="0"/>
          </p:cNvCxnSpPr>
          <p:nvPr/>
        </p:nvCxnSpPr>
        <p:spPr>
          <a:xfrm rot="5400000">
            <a:off x="3436879" y="-99319"/>
            <a:ext cx="647182" cy="4357116"/>
          </a:xfrm>
          <a:prstGeom prst="bentConnector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34" idx="2"/>
            <a:endCxn id="27" idx="0"/>
          </p:cNvCxnSpPr>
          <p:nvPr/>
        </p:nvCxnSpPr>
        <p:spPr>
          <a:xfrm rot="16200000" flipH="1">
            <a:off x="7949948" y="-255272"/>
            <a:ext cx="647182" cy="4669022"/>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cxnSpLocks/>
            <a:stCxn id="34" idx="2"/>
            <a:endCxn id="23" idx="0"/>
          </p:cNvCxnSpPr>
          <p:nvPr/>
        </p:nvCxnSpPr>
        <p:spPr>
          <a:xfrm rot="5400000">
            <a:off x="4845940" y="1315838"/>
            <a:ext cx="653278" cy="1532898"/>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2"/>
            <a:endCxn id="25" idx="0"/>
          </p:cNvCxnSpPr>
          <p:nvPr/>
        </p:nvCxnSpPr>
        <p:spPr>
          <a:xfrm rot="16200000" flipH="1">
            <a:off x="6378537" y="1316139"/>
            <a:ext cx="639560" cy="1518578"/>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77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grpSp>
        <p:nvGrpSpPr>
          <p:cNvPr id="2" name="Group 1"/>
          <p:cNvGrpSpPr/>
          <p:nvPr/>
        </p:nvGrpSpPr>
        <p:grpSpPr>
          <a:xfrm>
            <a:off x="289249" y="2248678"/>
            <a:ext cx="11750351" cy="4403704"/>
            <a:chOff x="289249" y="1983734"/>
            <a:chExt cx="11750351" cy="4668648"/>
          </a:xfrm>
        </p:grpSpPr>
        <p:sp>
          <p:nvSpPr>
            <p:cNvPr id="3" name="Straight Connector 2"/>
            <p:cNvSpPr/>
            <p:nvPr/>
          </p:nvSpPr>
          <p:spPr>
            <a:xfrm>
              <a:off x="289249" y="1983734"/>
              <a:ext cx="11750351" cy="0"/>
            </a:xfrm>
            <a:prstGeom prst="line">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 name="Freeform 4"/>
            <p:cNvSpPr/>
            <p:nvPr/>
          </p:nvSpPr>
          <p:spPr>
            <a:xfrm>
              <a:off x="2815574" y="2028197"/>
              <a:ext cx="9224025" cy="889266"/>
            </a:xfrm>
            <a:custGeom>
              <a:avLst/>
              <a:gdLst>
                <a:gd name="connsiteX0" fmla="*/ 0 w 9224025"/>
                <a:gd name="connsiteY0" fmla="*/ 0 h 889266"/>
                <a:gd name="connsiteX1" fmla="*/ 9224025 w 9224025"/>
                <a:gd name="connsiteY1" fmla="*/ 0 h 889266"/>
                <a:gd name="connsiteX2" fmla="*/ 9224025 w 9224025"/>
                <a:gd name="connsiteY2" fmla="*/ 889266 h 889266"/>
                <a:gd name="connsiteX3" fmla="*/ 0 w 9224025"/>
                <a:gd name="connsiteY3" fmla="*/ 889266 h 889266"/>
                <a:gd name="connsiteX4" fmla="*/ 0 w 9224025"/>
                <a:gd name="connsiteY4" fmla="*/ 0 h 8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025" h="889266">
                  <a:moveTo>
                    <a:pt x="0" y="0"/>
                  </a:moveTo>
                  <a:lnTo>
                    <a:pt x="9224025" y="0"/>
                  </a:lnTo>
                  <a:lnTo>
                    <a:pt x="9224025" y="889266"/>
                  </a:lnTo>
                  <a:lnTo>
                    <a:pt x="0" y="8892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latin typeface="Times New Roman" pitchFamily="18" charset="0"/>
                  <a:cs typeface="Times New Roman" pitchFamily="18" charset="0"/>
                </a:rPr>
                <a:t>Nhiều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giàu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lên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nhờ</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nhưng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cũng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có</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ít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nghèo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vì</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thậm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chí</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bị</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tù</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cũng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vì</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cả</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tình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nghĩa</a:t>
              </a:r>
              <a:r>
                <a:rPr lang="en-US" sz="2000" kern="1200" dirty="0">
                  <a:latin typeface="Times New Roman" pitchFamily="18" charset="0"/>
                  <a:cs typeface="Times New Roman" pitchFamily="18" charset="0"/>
                </a:rPr>
                <a:t> cha con, </a:t>
              </a:r>
              <a:r>
                <a:rPr lang="en-US" sz="2000" kern="1200" dirty="0" err="1">
                  <a:latin typeface="Times New Roman" pitchFamily="18" charset="0"/>
                  <a:cs typeface="Times New Roman" pitchFamily="18" charset="0"/>
                </a:rPr>
                <a:t>anh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em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vì</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p>
          </p:txBody>
        </p:sp>
        <p:sp>
          <p:nvSpPr>
            <p:cNvPr id="6" name="Straight Connector 5"/>
            <p:cNvSpPr/>
            <p:nvPr/>
          </p:nvSpPr>
          <p:spPr>
            <a:xfrm>
              <a:off x="2639319" y="2917463"/>
              <a:ext cx="940028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tx1">
                <a:hueOff val="0"/>
                <a:satOff val="0"/>
                <a:lumOff val="0"/>
                <a:alphaOff val="0"/>
              </a:schemeClr>
            </a:fontRef>
          </p:style>
        </p:sp>
        <p:sp>
          <p:nvSpPr>
            <p:cNvPr id="7" name="Freeform 6"/>
            <p:cNvSpPr/>
            <p:nvPr/>
          </p:nvSpPr>
          <p:spPr>
            <a:xfrm>
              <a:off x="2815021" y="3052294"/>
              <a:ext cx="9224025" cy="889266"/>
            </a:xfrm>
            <a:custGeom>
              <a:avLst/>
              <a:gdLst>
                <a:gd name="connsiteX0" fmla="*/ 0 w 9224025"/>
                <a:gd name="connsiteY0" fmla="*/ 0 h 889266"/>
                <a:gd name="connsiteX1" fmla="*/ 9224025 w 9224025"/>
                <a:gd name="connsiteY1" fmla="*/ 0 h 889266"/>
                <a:gd name="connsiteX2" fmla="*/ 9224025 w 9224025"/>
                <a:gd name="connsiteY2" fmla="*/ 889266 h 889266"/>
                <a:gd name="connsiteX3" fmla="*/ 0 w 9224025"/>
                <a:gd name="connsiteY3" fmla="*/ 889266 h 889266"/>
                <a:gd name="connsiteX4" fmla="*/ 0 w 9224025"/>
                <a:gd name="connsiteY4" fmla="*/ 0 h 8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025" h="889266">
                  <a:moveTo>
                    <a:pt x="0" y="0"/>
                  </a:moveTo>
                  <a:lnTo>
                    <a:pt x="9224025" y="0"/>
                  </a:lnTo>
                  <a:lnTo>
                    <a:pt x="9224025" y="889266"/>
                  </a:lnTo>
                  <a:lnTo>
                    <a:pt x="0" y="8892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dirty="0" err="1">
                  <a:latin typeface="Times New Roman" pitchFamily="18" charset="0"/>
                  <a:cs typeface="Times New Roman" pitchFamily="18" charset="0"/>
                </a:rPr>
                <a:t>Vì</a:t>
              </a:r>
              <a:r>
                <a:rPr lang="en-US" sz="2000" b="1" i="1" kern="1200" dirty="0">
                  <a:latin typeface="Times New Roman" pitchFamily="18" charset="0"/>
                  <a:cs typeface="Times New Roman" pitchFamily="18" charset="0"/>
                </a:rPr>
                <a:t> </a:t>
              </a:r>
              <a:r>
                <a:rPr lang="en-US" sz="2000" b="1" i="1" kern="1200" dirty="0" err="1">
                  <a:latin typeface="Times New Roman" pitchFamily="18" charset="0"/>
                  <a:cs typeface="Times New Roman" pitchFamily="18" charset="0"/>
                </a:rPr>
                <a:t>sao</a:t>
              </a:r>
              <a:r>
                <a:rPr lang="en-US" sz="2000" b="1" i="1"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nguồn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lực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đai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chưa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được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phát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đầy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đủ</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để</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trở</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thành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nội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lực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quan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trọng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phục</a:t>
              </a:r>
              <a:r>
                <a:rPr lang="en-US" sz="2000" kern="1200" dirty="0">
                  <a:latin typeface="Times New Roman" pitchFamily="18" charset="0"/>
                  <a:cs typeface="Times New Roman" pitchFamily="18" charset="0"/>
                </a:rPr>
                <a:t> vụ </a:t>
              </a:r>
              <a:r>
                <a:rPr lang="en-US" sz="2000" kern="1200" dirty="0" err="1">
                  <a:latin typeface="Times New Roman" pitchFamily="18" charset="0"/>
                  <a:cs typeface="Times New Roman" pitchFamily="18" charset="0"/>
                </a:rPr>
                <a:t>phát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triển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kinh</a:t>
              </a:r>
              <a:r>
                <a:rPr lang="en-US" sz="2000" kern="1200" dirty="0">
                  <a:latin typeface="Times New Roman" pitchFamily="18" charset="0"/>
                  <a:cs typeface="Times New Roman" pitchFamily="18" charset="0"/>
                </a:rPr>
                <a:t> tế - </a:t>
              </a:r>
              <a:r>
                <a:rPr lang="en-US" sz="2000" kern="1200" dirty="0" err="1">
                  <a:latin typeface="Times New Roman" pitchFamily="18" charset="0"/>
                  <a:cs typeface="Times New Roman" pitchFamily="18" charset="0"/>
                </a:rPr>
                <a:t>xã</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hội</a:t>
              </a:r>
              <a:r>
                <a:rPr lang="en-US" sz="2000" kern="1200" dirty="0">
                  <a:latin typeface="Times New Roman" pitchFamily="18" charset="0"/>
                  <a:cs typeface="Times New Roman" pitchFamily="18" charset="0"/>
                </a:rPr>
                <a:t>?</a:t>
              </a:r>
            </a:p>
          </p:txBody>
        </p:sp>
        <p:sp>
          <p:nvSpPr>
            <p:cNvPr id="8" name="Straight Connector 7"/>
            <p:cNvSpPr/>
            <p:nvPr/>
          </p:nvSpPr>
          <p:spPr>
            <a:xfrm>
              <a:off x="2639319" y="3851193"/>
              <a:ext cx="940028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tx1">
                <a:hueOff val="0"/>
                <a:satOff val="0"/>
                <a:lumOff val="0"/>
                <a:alphaOff val="0"/>
              </a:schemeClr>
            </a:fontRef>
          </p:style>
        </p:sp>
        <p:sp>
          <p:nvSpPr>
            <p:cNvPr id="9" name="Freeform 8"/>
            <p:cNvSpPr/>
            <p:nvPr/>
          </p:nvSpPr>
          <p:spPr>
            <a:xfrm>
              <a:off x="2815574" y="3895656"/>
              <a:ext cx="9224025" cy="889266"/>
            </a:xfrm>
            <a:custGeom>
              <a:avLst/>
              <a:gdLst>
                <a:gd name="connsiteX0" fmla="*/ 0 w 9224025"/>
                <a:gd name="connsiteY0" fmla="*/ 0 h 889266"/>
                <a:gd name="connsiteX1" fmla="*/ 9224025 w 9224025"/>
                <a:gd name="connsiteY1" fmla="*/ 0 h 889266"/>
                <a:gd name="connsiteX2" fmla="*/ 9224025 w 9224025"/>
                <a:gd name="connsiteY2" fmla="*/ 889266 h 889266"/>
                <a:gd name="connsiteX3" fmla="*/ 0 w 9224025"/>
                <a:gd name="connsiteY3" fmla="*/ 889266 h 889266"/>
                <a:gd name="connsiteX4" fmla="*/ 0 w 9224025"/>
                <a:gd name="connsiteY4" fmla="*/ 0 h 8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025" h="889266">
                  <a:moveTo>
                    <a:pt x="0" y="0"/>
                  </a:moveTo>
                  <a:lnTo>
                    <a:pt x="9224025" y="0"/>
                  </a:lnTo>
                  <a:lnTo>
                    <a:pt x="9224025" y="889266"/>
                  </a:lnTo>
                  <a:lnTo>
                    <a:pt x="0" y="8892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a:latin typeface="Times New Roman" pitchFamily="18" charset="0"/>
                  <a:cs typeface="Times New Roman" pitchFamily="18" charset="0"/>
                </a:rPr>
                <a:t>Vì sao </a:t>
              </a:r>
              <a:r>
                <a:rPr lang="en-US" sz="2000" kern="1200">
                  <a:latin typeface="Times New Roman" pitchFamily="18" charset="0"/>
                  <a:cs typeface="Times New Roman" pitchFamily="18" charset="0"/>
                </a:rPr>
                <a:t>ở nhiều nơi, việc sử dụng đất còn lãng phí, hiệu quả thấp; tệ tham nhũng, tiêu cực liên quan đến đất đai chậm được đẩy lùi, thậm chí gia tăng? </a:t>
              </a:r>
            </a:p>
          </p:txBody>
        </p:sp>
        <p:sp>
          <p:nvSpPr>
            <p:cNvPr id="10" name="Straight Connector 9"/>
            <p:cNvSpPr/>
            <p:nvPr/>
          </p:nvSpPr>
          <p:spPr>
            <a:xfrm>
              <a:off x="2639319" y="4784923"/>
              <a:ext cx="940028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815021" y="4946903"/>
              <a:ext cx="9224025" cy="889266"/>
            </a:xfrm>
            <a:custGeom>
              <a:avLst/>
              <a:gdLst>
                <a:gd name="connsiteX0" fmla="*/ 0 w 9224025"/>
                <a:gd name="connsiteY0" fmla="*/ 0 h 889266"/>
                <a:gd name="connsiteX1" fmla="*/ 9224025 w 9224025"/>
                <a:gd name="connsiteY1" fmla="*/ 0 h 889266"/>
                <a:gd name="connsiteX2" fmla="*/ 9224025 w 9224025"/>
                <a:gd name="connsiteY2" fmla="*/ 889266 h 889266"/>
                <a:gd name="connsiteX3" fmla="*/ 0 w 9224025"/>
                <a:gd name="connsiteY3" fmla="*/ 889266 h 889266"/>
                <a:gd name="connsiteX4" fmla="*/ 0 w 9224025"/>
                <a:gd name="connsiteY4" fmla="*/ 0 h 8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025" h="889266">
                  <a:moveTo>
                    <a:pt x="0" y="0"/>
                  </a:moveTo>
                  <a:lnTo>
                    <a:pt x="9224025" y="0"/>
                  </a:lnTo>
                  <a:lnTo>
                    <a:pt x="9224025" y="889266"/>
                  </a:lnTo>
                  <a:lnTo>
                    <a:pt x="0" y="8892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a:latin typeface="Times New Roman" pitchFamily="18" charset="0"/>
                  <a:cs typeface="Times New Roman" pitchFamily="18" charset="0"/>
                </a:rPr>
                <a:t>Vì sao </a:t>
              </a:r>
              <a:r>
                <a:rPr lang="en-US" sz="2000" kern="1200">
                  <a:latin typeface="Times New Roman" pitchFamily="18" charset="0"/>
                  <a:cs typeface="Times New Roman" pitchFamily="18" charset="0"/>
                </a:rPr>
                <a:t>số vụ khiếu nại, tố cáo thuộc về lĩnh vực đất đai vẫn còn nhiều và phức tạp? </a:t>
              </a:r>
            </a:p>
          </p:txBody>
        </p:sp>
        <p:sp>
          <p:nvSpPr>
            <p:cNvPr id="12" name="Straight Connector 11"/>
            <p:cNvSpPr/>
            <p:nvPr/>
          </p:nvSpPr>
          <p:spPr>
            <a:xfrm>
              <a:off x="2639319" y="5718652"/>
              <a:ext cx="940028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tx1">
                <a:hueOff val="0"/>
                <a:satOff val="0"/>
                <a:lumOff val="0"/>
                <a:alphaOff val="0"/>
              </a:schemeClr>
            </a:fontRef>
          </p:style>
        </p:sp>
        <p:sp>
          <p:nvSpPr>
            <p:cNvPr id="20" name="Freeform 19"/>
            <p:cNvSpPr/>
            <p:nvPr/>
          </p:nvSpPr>
          <p:spPr>
            <a:xfrm>
              <a:off x="2815574" y="5763116"/>
              <a:ext cx="9224025" cy="889266"/>
            </a:xfrm>
            <a:custGeom>
              <a:avLst/>
              <a:gdLst>
                <a:gd name="connsiteX0" fmla="*/ 0 w 9224025"/>
                <a:gd name="connsiteY0" fmla="*/ 0 h 889266"/>
                <a:gd name="connsiteX1" fmla="*/ 9224025 w 9224025"/>
                <a:gd name="connsiteY1" fmla="*/ 0 h 889266"/>
                <a:gd name="connsiteX2" fmla="*/ 9224025 w 9224025"/>
                <a:gd name="connsiteY2" fmla="*/ 889266 h 889266"/>
                <a:gd name="connsiteX3" fmla="*/ 0 w 9224025"/>
                <a:gd name="connsiteY3" fmla="*/ 889266 h 889266"/>
                <a:gd name="connsiteX4" fmla="*/ 0 w 9224025"/>
                <a:gd name="connsiteY4" fmla="*/ 0 h 8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025" h="889266">
                  <a:moveTo>
                    <a:pt x="0" y="0"/>
                  </a:moveTo>
                  <a:lnTo>
                    <a:pt x="9224025" y="0"/>
                  </a:lnTo>
                  <a:lnTo>
                    <a:pt x="9224025" y="889266"/>
                  </a:lnTo>
                  <a:lnTo>
                    <a:pt x="0" y="8892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a:latin typeface="Times New Roman" pitchFamily="18" charset="0"/>
                  <a:cs typeface="Times New Roman" pitchFamily="18" charset="0"/>
                </a:rPr>
                <a:t>Vì sao </a:t>
              </a:r>
              <a:r>
                <a:rPr lang="en-US" sz="2000" kern="1200">
                  <a:latin typeface="Times New Roman" pitchFamily="18" charset="0"/>
                  <a:cs typeface="Times New Roman" pitchFamily="18" charset="0"/>
                </a:rPr>
                <a:t>thị trường bất động sản phát triển thiếu lành mạnh, chưa bền vững và còn tiềm ẩn nhiều rủi ro?</a:t>
              </a:r>
            </a:p>
          </p:txBody>
        </p:sp>
        <p:sp>
          <p:nvSpPr>
            <p:cNvPr id="21" name="Straight Connector 20"/>
            <p:cNvSpPr/>
            <p:nvPr/>
          </p:nvSpPr>
          <p:spPr>
            <a:xfrm>
              <a:off x="2639319" y="6652382"/>
              <a:ext cx="9400280"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tx1">
                <a:hueOff val="0"/>
                <a:satOff val="0"/>
                <a:lumOff val="0"/>
                <a:alphaOff val="0"/>
              </a:schemeClr>
            </a:fontRef>
          </p:style>
        </p:sp>
      </p:grpSp>
      <p:sp>
        <p:nvSpPr>
          <p:cNvPr id="32" name="Rectangle 31">
            <a:extLst>
              <a:ext uri="{FF2B5EF4-FFF2-40B4-BE49-F238E27FC236}">
                <a16:creationId xmlns:a16="http://schemas.microsoft.com/office/drawing/2014/main" id="{F2B53E33-97B2-47AA-8415-E64D71825087}"/>
              </a:ext>
            </a:extLst>
          </p:cNvPr>
          <p:cNvSpPr/>
          <p:nvPr/>
        </p:nvSpPr>
        <p:spPr>
          <a:xfrm>
            <a:off x="391886" y="2502645"/>
            <a:ext cx="1940767" cy="4149737"/>
          </a:xfrm>
          <a:prstGeom prst="rect">
            <a:avLst/>
          </a:prstGeom>
          <a:solidFill>
            <a:srgbClr val="006600"/>
          </a:solidFill>
          <a:ln>
            <a:noFill/>
          </a:ln>
        </p:spPr>
        <p:style>
          <a:lnRef idx="2">
            <a:schemeClr val="accent2"/>
          </a:lnRef>
          <a:fillRef idx="1">
            <a:schemeClr val="lt1"/>
          </a:fillRef>
          <a:effectRef idx="0">
            <a:schemeClr val="accent2"/>
          </a:effectRef>
          <a:fontRef idx="minor">
            <a:schemeClr val="dk1"/>
          </a:fontRef>
        </p:style>
        <p:txBody>
          <a:bodyPr rtlCol="0" anchor="t"/>
          <a:lstStyle/>
          <a:p>
            <a:pPr algn="ctr"/>
            <a:endParaRPr lang="vi-VN" sz="2500" b="1">
              <a:solidFill>
                <a:schemeClr val="bg1"/>
              </a:solidFill>
              <a:latin typeface="Times New Roman" panose="02020603050405020304" pitchFamily="18" charset="0"/>
            </a:endParaRPr>
          </a:p>
          <a:p>
            <a:pPr algn="ctr"/>
            <a:endParaRPr lang="vi-VN" sz="2500" b="1">
              <a:solidFill>
                <a:schemeClr val="bg1"/>
              </a:solidFill>
              <a:latin typeface="Times New Roman" panose="02020603050405020304" pitchFamily="18" charset="0"/>
            </a:endParaRPr>
          </a:p>
          <a:p>
            <a:pPr algn="ctr"/>
            <a:endParaRPr lang="vi-VN" sz="2500" b="1">
              <a:solidFill>
                <a:schemeClr val="bg1"/>
              </a:solidFill>
              <a:latin typeface="Times New Roman" panose="02020603050405020304" pitchFamily="18" charset="0"/>
            </a:endParaRPr>
          </a:p>
          <a:p>
            <a:pPr algn="ctr"/>
            <a:endParaRPr lang="vi-VN" sz="2500" b="1">
              <a:solidFill>
                <a:schemeClr val="bg1"/>
              </a:solidFill>
              <a:latin typeface="Times New Roman" panose="02020603050405020304" pitchFamily="18" charset="0"/>
            </a:endParaRPr>
          </a:p>
          <a:p>
            <a:pPr algn="ctr"/>
            <a:r>
              <a:rPr lang="vi-VN" sz="2500" b="1">
                <a:solidFill>
                  <a:schemeClr val="bg1"/>
                </a:solidFill>
                <a:latin typeface="Times New Roman" panose="02020603050405020304" pitchFamily="18" charset="0"/>
              </a:rPr>
              <a:t>Những câu hỏi lớn mà Tổng bí thư Nguyễn Phú Trọng đã đặt ra</a:t>
            </a:r>
          </a:p>
        </p:txBody>
      </p:sp>
      <p:sp>
        <p:nvSpPr>
          <p:cNvPr id="33" name="Oval 32">
            <a:extLst>
              <a:ext uri="{FF2B5EF4-FFF2-40B4-BE49-F238E27FC236}">
                <a16:creationId xmlns:a16="http://schemas.microsoft.com/office/drawing/2014/main" id="{A852C967-7A27-493A-9ECB-863753AA4E95}"/>
              </a:ext>
            </a:extLst>
          </p:cNvPr>
          <p:cNvSpPr/>
          <p:nvPr/>
        </p:nvSpPr>
        <p:spPr>
          <a:xfrm>
            <a:off x="750269" y="2710018"/>
            <a:ext cx="1224000" cy="1224000"/>
          </a:xfrm>
          <a:prstGeom prst="ellipse">
            <a:avLst/>
          </a:prstGeom>
          <a:blipFill dpi="0" rotWithShape="1">
            <a:blip r:embed="rId2"/>
            <a:srcRect/>
            <a:stretch>
              <a:fillRect l="-36000" t="-15000" r="-48000" b="-29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chemeClr val="tx1"/>
              </a:solidFill>
              <a:latin typeface="+mj-lt"/>
            </a:endParaRP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4320" y="907521"/>
            <a:ext cx="11765280" cy="108719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vi-VN" sz="2400" b="1">
                <a:solidFill>
                  <a:schemeClr val="tx1"/>
                </a:solidFill>
                <a:effectLst/>
                <a:latin typeface="Times New Roman" panose="02020603050405020304" pitchFamily="18" charset="0"/>
                <a:ea typeface="Calibri" panose="020F0502020204030204" pitchFamily="34" charset="0"/>
              </a:rPr>
              <a:t>Thực hiện Nghị quyết số 19-NQ/TW của Ban Chấp hành Trung ương chúng ta đã đạt được thành tựu việc quản lý và sử dụng đất hợp lý, tiết kiệm và hiệu quả hơn. Tuy nhiên, những hạn chế, yếu kém trong sử dụng đất còn rất lớn </a:t>
            </a:r>
          </a:p>
        </p:txBody>
      </p:sp>
    </p:spTree>
    <p:extLst>
      <p:ext uri="{BB962C8B-B14F-4D97-AF65-F5344CB8AC3E}">
        <p14:creationId xmlns:p14="http://schemas.microsoft.com/office/powerpoint/2010/main" val="222745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61488" y="907521"/>
            <a:ext cx="6355080" cy="848127"/>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3600" b="1">
                <a:solidFill>
                  <a:schemeClr val="tx1"/>
                </a:solidFill>
                <a:effectLst/>
                <a:latin typeface="Times New Roman" panose="02020603050405020304" pitchFamily="18" charset="0"/>
                <a:ea typeface="Calibri" panose="020F0502020204030204" pitchFamily="34" charset="0"/>
              </a:rPr>
              <a:t>Hạn chế, yếu kém</a:t>
            </a:r>
          </a:p>
        </p:txBody>
      </p:sp>
      <p:sp>
        <p:nvSpPr>
          <p:cNvPr id="19" name="AutoShape 20"/>
          <p:cNvSpPr>
            <a:spLocks noChangeArrowheads="1"/>
          </p:cNvSpPr>
          <p:nvPr/>
        </p:nvSpPr>
        <p:spPr bwMode="gray">
          <a:xfrm>
            <a:off x="274320" y="3109204"/>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nl-NL" sz="2800">
                <a:latin typeface="Times New Roman" panose="02020603050405020304" pitchFamily="18" charset="0"/>
                <a:cs typeface="Times New Roman" panose="02020603050405020304" pitchFamily="18" charset="0"/>
              </a:rPr>
              <a:t>Thể chế hóa còn chậm, quy định pháp luật còn chồng chéo và ch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a theo kịp sự phát triển của thực tiễn.</a:t>
            </a:r>
            <a:endParaRPr lang="en-US" sz="2800" dirty="0">
              <a:latin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gray">
          <a:xfrm>
            <a:off x="1187577"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1</a:t>
            </a:r>
          </a:p>
        </p:txBody>
      </p:sp>
      <p:sp>
        <p:nvSpPr>
          <p:cNvPr id="22" name="AutoShape 20"/>
          <p:cNvSpPr>
            <a:spLocks noChangeArrowheads="1"/>
          </p:cNvSpPr>
          <p:nvPr/>
        </p:nvSpPr>
        <p:spPr bwMode="gray">
          <a:xfrm>
            <a:off x="3334512" y="3115300"/>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nl-NL" sz="2800">
                <a:latin typeface="Times New Roman" panose="02020603050405020304" pitchFamily="18" charset="0"/>
                <a:cs typeface="Times New Roman" panose="02020603050405020304" pitchFamily="18" charset="0"/>
              </a:rPr>
              <a:t>Đất đai chưa được khai thác, sử dụng hiệu quả để trở thành nguồn lực quan trọng phục vụ phát triển KTXH</a:t>
            </a:r>
            <a:endParaRPr lang="ko-KR"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3" name="Oval 22"/>
          <p:cNvSpPr>
            <a:spLocks noChangeArrowheads="1"/>
          </p:cNvSpPr>
          <p:nvPr/>
        </p:nvSpPr>
        <p:spPr bwMode="gray">
          <a:xfrm>
            <a:off x="4247769" y="2408926"/>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2</a:t>
            </a:r>
          </a:p>
        </p:txBody>
      </p:sp>
      <p:sp>
        <p:nvSpPr>
          <p:cNvPr id="24" name="AutoShape 20"/>
          <p:cNvSpPr>
            <a:spLocks noChangeArrowheads="1"/>
          </p:cNvSpPr>
          <p:nvPr/>
        </p:nvSpPr>
        <p:spPr bwMode="gray">
          <a:xfrm>
            <a:off x="6376416" y="3130540"/>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nl-NL" sz="2800">
                <a:latin typeface="Times New Roman" panose="02020603050405020304" pitchFamily="18" charset="0"/>
                <a:cs typeface="Times New Roman" panose="02020603050405020304" pitchFamily="18" charset="0"/>
              </a:rPr>
              <a:t>Quy hoạch, kế hoạch sử dụng đất, các quy hoạch có sử dụng đất chưa bảo đảm</a:t>
            </a:r>
            <a:r>
              <a:rPr lang="vi-VN" sz="2800">
                <a:latin typeface="Times New Roman" panose="02020603050405020304" pitchFamily="18" charset="0"/>
                <a:cs typeface="Times New Roman" panose="02020603050405020304" pitchFamily="18" charset="0"/>
              </a:rPr>
              <a:t> tính </a:t>
            </a:r>
            <a:r>
              <a:rPr lang="nl-NL" sz="2800">
                <a:latin typeface="Times New Roman" panose="02020603050405020304" pitchFamily="18" charset="0"/>
                <a:cs typeface="Times New Roman" panose="02020603050405020304" pitchFamily="18" charset="0"/>
              </a:rPr>
              <a:t>tổng thể, thống nhất</a:t>
            </a:r>
            <a:endParaRPr lang="ko-KR"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Oval 24"/>
          <p:cNvSpPr>
            <a:spLocks noChangeArrowheads="1"/>
          </p:cNvSpPr>
          <p:nvPr/>
        </p:nvSpPr>
        <p:spPr bwMode="gray">
          <a:xfrm>
            <a:off x="7289673" y="2424166"/>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3</a:t>
            </a:r>
          </a:p>
        </p:txBody>
      </p:sp>
      <p:sp>
        <p:nvSpPr>
          <p:cNvPr id="26" name="AutoShape 20"/>
          <p:cNvSpPr>
            <a:spLocks noChangeArrowheads="1"/>
          </p:cNvSpPr>
          <p:nvPr/>
        </p:nvSpPr>
        <p:spPr bwMode="gray">
          <a:xfrm>
            <a:off x="9409176" y="3136636"/>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just"/>
            <a:r>
              <a:rPr lang="vi-VN" sz="2800">
                <a:latin typeface="Times New Roman" panose="02020603050405020304" pitchFamily="18" charset="0"/>
                <a:cs typeface="Times New Roman" panose="02020603050405020304" pitchFamily="18" charset="0"/>
              </a:rPr>
              <a:t>Việc giao đất, cho thuê đất ở một số nơi còn nhiều bất cập, sai phạm</a:t>
            </a:r>
          </a:p>
        </p:txBody>
      </p:sp>
      <p:sp>
        <p:nvSpPr>
          <p:cNvPr id="27" name="Oval 26"/>
          <p:cNvSpPr>
            <a:spLocks noChangeArrowheads="1"/>
          </p:cNvSpPr>
          <p:nvPr/>
        </p:nvSpPr>
        <p:spPr bwMode="gray">
          <a:xfrm>
            <a:off x="10322433" y="2430262"/>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4</a:t>
            </a:r>
          </a:p>
        </p:txBody>
      </p:sp>
      <p:cxnSp>
        <p:nvCxnSpPr>
          <p:cNvPr id="14" name="Elbow Connector 13"/>
          <p:cNvCxnSpPr>
            <a:stCxn id="34" idx="2"/>
            <a:endCxn id="18" idx="0"/>
          </p:cNvCxnSpPr>
          <p:nvPr/>
        </p:nvCxnSpPr>
        <p:spPr>
          <a:xfrm rot="5400000">
            <a:off x="3436879" y="-99319"/>
            <a:ext cx="647182" cy="4357116"/>
          </a:xfrm>
          <a:prstGeom prst="bentConnector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34" idx="2"/>
            <a:endCxn id="27" idx="0"/>
          </p:cNvCxnSpPr>
          <p:nvPr/>
        </p:nvCxnSpPr>
        <p:spPr>
          <a:xfrm rot="16200000" flipH="1">
            <a:off x="7990591" y="-295915"/>
            <a:ext cx="674614" cy="4777740"/>
          </a:xfrm>
          <a:prstGeom prst="bentConnector3">
            <a:avLst>
              <a:gd name="adj1" fmla="val 4854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4" idx="2"/>
            <a:endCxn id="23" idx="0"/>
          </p:cNvCxnSpPr>
          <p:nvPr/>
        </p:nvCxnSpPr>
        <p:spPr>
          <a:xfrm rot="5400000">
            <a:off x="4963927" y="1433825"/>
            <a:ext cx="653278" cy="1296924"/>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2"/>
            <a:endCxn id="25" idx="0"/>
          </p:cNvCxnSpPr>
          <p:nvPr/>
        </p:nvCxnSpPr>
        <p:spPr>
          <a:xfrm rot="16200000" flipH="1">
            <a:off x="6477259" y="1217417"/>
            <a:ext cx="668518" cy="1744980"/>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89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61488" y="907521"/>
            <a:ext cx="6355080" cy="848127"/>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3600" b="1">
                <a:solidFill>
                  <a:schemeClr val="tx1"/>
                </a:solidFill>
                <a:latin typeface="Times New Roman" panose="02020603050405020304" pitchFamily="18" charset="0"/>
                <a:ea typeface="Calibri" panose="020F0502020204030204" pitchFamily="34" charset="0"/>
              </a:rPr>
              <a:t>Hạn chế, yếu kém</a:t>
            </a:r>
          </a:p>
        </p:txBody>
      </p:sp>
      <p:sp>
        <p:nvSpPr>
          <p:cNvPr id="19" name="AutoShape 20"/>
          <p:cNvSpPr>
            <a:spLocks noChangeArrowheads="1"/>
          </p:cNvSpPr>
          <p:nvPr/>
        </p:nvSpPr>
        <p:spPr bwMode="gray">
          <a:xfrm>
            <a:off x="244821" y="3109204"/>
            <a:ext cx="2633472" cy="357810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Việc bồi thường, hỗ trợ, tái định cư, thu hồi đất ở một số địa phương thực hiện còn chậm, chưa đúng</a:t>
            </a:r>
          </a:p>
        </p:txBody>
      </p:sp>
      <p:sp>
        <p:nvSpPr>
          <p:cNvPr id="18" name="Oval 17"/>
          <p:cNvSpPr>
            <a:spLocks noChangeArrowheads="1"/>
          </p:cNvSpPr>
          <p:nvPr/>
        </p:nvSpPr>
        <p:spPr bwMode="gray">
          <a:xfrm>
            <a:off x="1187577"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5</a:t>
            </a:r>
          </a:p>
        </p:txBody>
      </p:sp>
      <p:sp>
        <p:nvSpPr>
          <p:cNvPr id="22" name="AutoShape 20"/>
          <p:cNvSpPr>
            <a:spLocks noChangeArrowheads="1"/>
          </p:cNvSpPr>
          <p:nvPr/>
        </p:nvSpPr>
        <p:spPr bwMode="gray">
          <a:xfrm>
            <a:off x="3098538" y="3115300"/>
            <a:ext cx="2615184"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Thị trường bất động sản phát triển chưa ổn định, minh bạch, bền vững, tiềm ẩn nhiều rủi ro</a:t>
            </a:r>
          </a:p>
        </p:txBody>
      </p:sp>
      <p:sp>
        <p:nvSpPr>
          <p:cNvPr id="23" name="Oval 22"/>
          <p:cNvSpPr>
            <a:spLocks noChangeArrowheads="1"/>
          </p:cNvSpPr>
          <p:nvPr/>
        </p:nvSpPr>
        <p:spPr bwMode="gray">
          <a:xfrm>
            <a:off x="4011795" y="2408926"/>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6</a:t>
            </a:r>
          </a:p>
        </p:txBody>
      </p:sp>
      <p:sp>
        <p:nvSpPr>
          <p:cNvPr id="24" name="AutoShape 20"/>
          <p:cNvSpPr>
            <a:spLocks noChangeArrowheads="1"/>
          </p:cNvSpPr>
          <p:nvPr/>
        </p:nvSpPr>
        <p:spPr bwMode="gray">
          <a:xfrm>
            <a:off x="5933967" y="3130540"/>
            <a:ext cx="3057633"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600">
                <a:latin typeface="Times New Roman" panose="02020603050405020304" pitchFamily="18" charset="0"/>
                <a:cs typeface="Times New Roman" panose="02020603050405020304" pitchFamily="18" charset="0"/>
              </a:rPr>
              <a:t>Chính sách tài chính chưa khuyến khích sử dụng đất hiệu quả, bền vững; chưa hạn chế được tình trạng lãng phí, vi phạm pháp luật về đất đai. </a:t>
            </a:r>
          </a:p>
        </p:txBody>
      </p:sp>
      <p:sp>
        <p:nvSpPr>
          <p:cNvPr id="25" name="Oval 24"/>
          <p:cNvSpPr>
            <a:spLocks noChangeArrowheads="1"/>
          </p:cNvSpPr>
          <p:nvPr/>
        </p:nvSpPr>
        <p:spPr bwMode="gray">
          <a:xfrm>
            <a:off x="7063271" y="2395208"/>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7</a:t>
            </a:r>
          </a:p>
        </p:txBody>
      </p:sp>
      <p:sp>
        <p:nvSpPr>
          <p:cNvPr id="26" name="AutoShape 20"/>
          <p:cNvSpPr>
            <a:spLocks noChangeArrowheads="1"/>
          </p:cNvSpPr>
          <p:nvPr/>
        </p:nvSpPr>
        <p:spPr bwMode="gray">
          <a:xfrm>
            <a:off x="9211845" y="3136636"/>
            <a:ext cx="2812515"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600">
                <a:latin typeface="Times New Roman" panose="02020603050405020304" pitchFamily="18" charset="0"/>
                <a:cs typeface="Times New Roman" panose="02020603050405020304" pitchFamily="18" charset="0"/>
              </a:rPr>
              <a:t>Các phương pháp định giá, đấu giá quyền sử dụng đất còn bất cập. Giá đất được xác định thường thấp hơn nhiều so với giá trên thị trường</a:t>
            </a:r>
          </a:p>
        </p:txBody>
      </p:sp>
      <p:sp>
        <p:nvSpPr>
          <p:cNvPr id="27" name="Oval 26"/>
          <p:cNvSpPr>
            <a:spLocks noChangeArrowheads="1"/>
          </p:cNvSpPr>
          <p:nvPr/>
        </p:nvSpPr>
        <p:spPr bwMode="gray">
          <a:xfrm>
            <a:off x="10213715"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8</a:t>
            </a:r>
          </a:p>
        </p:txBody>
      </p:sp>
      <p:cxnSp>
        <p:nvCxnSpPr>
          <p:cNvPr id="14" name="Elbow Connector 13"/>
          <p:cNvCxnSpPr>
            <a:stCxn id="34" idx="2"/>
            <a:endCxn id="18" idx="0"/>
          </p:cNvCxnSpPr>
          <p:nvPr/>
        </p:nvCxnSpPr>
        <p:spPr>
          <a:xfrm rot="5400000">
            <a:off x="3436879" y="-99319"/>
            <a:ext cx="647182" cy="4357116"/>
          </a:xfrm>
          <a:prstGeom prst="bentConnector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34" idx="2"/>
            <a:endCxn id="27" idx="0"/>
          </p:cNvCxnSpPr>
          <p:nvPr/>
        </p:nvCxnSpPr>
        <p:spPr>
          <a:xfrm rot="16200000" flipH="1">
            <a:off x="7949948" y="-255272"/>
            <a:ext cx="647182" cy="4669022"/>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4" idx="2"/>
            <a:endCxn id="23" idx="0"/>
          </p:cNvCxnSpPr>
          <p:nvPr/>
        </p:nvCxnSpPr>
        <p:spPr>
          <a:xfrm rot="5400000">
            <a:off x="4845940" y="1315838"/>
            <a:ext cx="653278" cy="1532898"/>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2"/>
            <a:endCxn id="25" idx="0"/>
          </p:cNvCxnSpPr>
          <p:nvPr/>
        </p:nvCxnSpPr>
        <p:spPr>
          <a:xfrm rot="16200000" flipH="1">
            <a:off x="6378537" y="1316139"/>
            <a:ext cx="639560" cy="1518578"/>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22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61488" y="907521"/>
            <a:ext cx="6355080" cy="848127"/>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3600" b="1">
                <a:solidFill>
                  <a:schemeClr val="tx1"/>
                </a:solidFill>
                <a:latin typeface="Times New Roman" panose="02020603050405020304" pitchFamily="18" charset="0"/>
                <a:ea typeface="Calibri" panose="020F0502020204030204" pitchFamily="34" charset="0"/>
              </a:rPr>
              <a:t>Hạn chế, yếu kém</a:t>
            </a:r>
          </a:p>
        </p:txBody>
      </p:sp>
      <p:sp>
        <p:nvSpPr>
          <p:cNvPr id="24" name="AutoShape 20"/>
          <p:cNvSpPr>
            <a:spLocks noChangeArrowheads="1"/>
          </p:cNvSpPr>
          <p:nvPr/>
        </p:nvSpPr>
        <p:spPr bwMode="gray">
          <a:xfrm>
            <a:off x="3578412" y="3130540"/>
            <a:ext cx="3057633"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Tranh chấp, khiếu nại, tố cáo và vi phạm pháp luật về đất đai còn diễn biến phức tạp</a:t>
            </a:r>
          </a:p>
        </p:txBody>
      </p:sp>
      <p:cxnSp>
        <p:nvCxnSpPr>
          <p:cNvPr id="14" name="Elbow Connector 13"/>
          <p:cNvCxnSpPr>
            <a:stCxn id="34" idx="2"/>
            <a:endCxn id="18" idx="0"/>
          </p:cNvCxnSpPr>
          <p:nvPr/>
        </p:nvCxnSpPr>
        <p:spPr>
          <a:xfrm rot="5400000">
            <a:off x="3433324" y="-102874"/>
            <a:ext cx="647182" cy="4364227"/>
          </a:xfrm>
          <a:prstGeom prst="bentConnector3">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4" idx="2"/>
            <a:endCxn id="23" idx="0"/>
          </p:cNvCxnSpPr>
          <p:nvPr/>
        </p:nvCxnSpPr>
        <p:spPr>
          <a:xfrm rot="5400000">
            <a:off x="5199537" y="1663339"/>
            <a:ext cx="647182" cy="831800"/>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2"/>
            <a:endCxn id="25" idx="0"/>
          </p:cNvCxnSpPr>
          <p:nvPr/>
        </p:nvCxnSpPr>
        <p:spPr>
          <a:xfrm rot="16200000" flipH="1">
            <a:off x="7432392" y="262283"/>
            <a:ext cx="647182" cy="3633911"/>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
        <p:nvSpPr>
          <p:cNvPr id="16" name="AutoShape 20"/>
          <p:cNvSpPr>
            <a:spLocks noChangeArrowheads="1"/>
          </p:cNvSpPr>
          <p:nvPr/>
        </p:nvSpPr>
        <p:spPr bwMode="gray">
          <a:xfrm>
            <a:off x="166631" y="3130540"/>
            <a:ext cx="3057633"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Năng lực quản lý nhà nước về đất đai chưa đáp ứng được yêu cầu. Cơ sở dữ liệu, hệ thống thông tin đất đai chưa được hoàn thiện</a:t>
            </a:r>
          </a:p>
        </p:txBody>
      </p:sp>
      <p:sp>
        <p:nvSpPr>
          <p:cNvPr id="17" name="AutoShape 20"/>
          <p:cNvSpPr>
            <a:spLocks noChangeArrowheads="1"/>
          </p:cNvSpPr>
          <p:nvPr/>
        </p:nvSpPr>
        <p:spPr bwMode="gray">
          <a:xfrm>
            <a:off x="7187382" y="3125626"/>
            <a:ext cx="4743350" cy="355677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Suy thoái, ô nhiễm, sạt lở đất ngày càng nghiêm trọng. Đất nông nghiệp, đất dự án bị bỏ hoang còn nhiều. Chưa giải quyết cơ bản một số vướng mắc, bất cập liên quan đến quản lý, sử dụng đất</a:t>
            </a:r>
          </a:p>
        </p:txBody>
      </p:sp>
      <p:sp>
        <p:nvSpPr>
          <p:cNvPr id="18" name="Oval 17"/>
          <p:cNvSpPr>
            <a:spLocks noChangeArrowheads="1"/>
          </p:cNvSpPr>
          <p:nvPr/>
        </p:nvSpPr>
        <p:spPr bwMode="gray">
          <a:xfrm>
            <a:off x="1180466"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9</a:t>
            </a:r>
          </a:p>
        </p:txBody>
      </p:sp>
      <p:sp>
        <p:nvSpPr>
          <p:cNvPr id="23" name="Oval 22"/>
          <p:cNvSpPr>
            <a:spLocks noChangeArrowheads="1"/>
          </p:cNvSpPr>
          <p:nvPr/>
        </p:nvSpPr>
        <p:spPr bwMode="gray">
          <a:xfrm>
            <a:off x="4712893"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10</a:t>
            </a:r>
          </a:p>
        </p:txBody>
      </p:sp>
      <p:sp>
        <p:nvSpPr>
          <p:cNvPr id="25" name="Oval 24"/>
          <p:cNvSpPr>
            <a:spLocks noChangeArrowheads="1"/>
          </p:cNvSpPr>
          <p:nvPr/>
        </p:nvSpPr>
        <p:spPr bwMode="gray">
          <a:xfrm>
            <a:off x="9178604" y="2402830"/>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164474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322079" y="1035907"/>
            <a:ext cx="2043142" cy="5447189"/>
          </a:xfrm>
          <a:prstGeom prst="roundRect">
            <a:avLst/>
          </a:prstGeom>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3600" b="1">
                <a:solidFill>
                  <a:schemeClr val="bg1"/>
                </a:solidFill>
                <a:effectLst/>
                <a:latin typeface="Times New Roman" panose="02020603050405020304" pitchFamily="18" charset="0"/>
                <a:ea typeface="Calibri" panose="020F0502020204030204" pitchFamily="34" charset="0"/>
              </a:rPr>
              <a:t>Nguyên nhân của hạn chế, yếu kém</a:t>
            </a:r>
          </a:p>
        </p:txBody>
      </p:sp>
      <p:sp>
        <p:nvSpPr>
          <p:cNvPr id="24" name="AutoShape 20"/>
          <p:cNvSpPr>
            <a:spLocks noChangeArrowheads="1"/>
          </p:cNvSpPr>
          <p:nvPr/>
        </p:nvSpPr>
        <p:spPr bwMode="gray">
          <a:xfrm>
            <a:off x="4315058" y="2945891"/>
            <a:ext cx="7724542" cy="1602011"/>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Chưa có sự thống nhất cao về nhận thức đối với một số vấn đề liên quan đến quản lý và sử dụng đất trong nền kinh tế thị trường định hướng XHCN</a:t>
            </a:r>
          </a:p>
        </p:txBody>
      </p:sp>
      <p:cxnSp>
        <p:nvCxnSpPr>
          <p:cNvPr id="14" name="Elbow Connector 13"/>
          <p:cNvCxnSpPr>
            <a:endCxn id="16" idx="1"/>
          </p:cNvCxnSpPr>
          <p:nvPr/>
        </p:nvCxnSpPr>
        <p:spPr>
          <a:xfrm flipV="1">
            <a:off x="2365221" y="1853148"/>
            <a:ext cx="1949837" cy="1888050"/>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4" idx="3"/>
            <a:endCxn id="24" idx="1"/>
          </p:cNvCxnSpPr>
          <p:nvPr/>
        </p:nvCxnSpPr>
        <p:spPr>
          <a:xfrm flipV="1">
            <a:off x="2365221" y="3746897"/>
            <a:ext cx="1949837" cy="12605"/>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3"/>
            <a:endCxn id="36" idx="1"/>
          </p:cNvCxnSpPr>
          <p:nvPr/>
        </p:nvCxnSpPr>
        <p:spPr>
          <a:xfrm>
            <a:off x="2365221" y="3759502"/>
            <a:ext cx="1949837" cy="1924296"/>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
        <p:nvSpPr>
          <p:cNvPr id="16" name="AutoShape 20"/>
          <p:cNvSpPr>
            <a:spLocks noChangeArrowheads="1"/>
          </p:cNvSpPr>
          <p:nvPr/>
        </p:nvSpPr>
        <p:spPr bwMode="gray">
          <a:xfrm>
            <a:off x="4315058" y="1035907"/>
            <a:ext cx="7724542" cy="16344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Quản lý và sử dụng đất đai có tính lịch sử, nguồn gốc đa dạng, phức tạp, nhạy cảm, ảnh hưởng lớn đến đời sống của mọi tầng lớp nhân dân</a:t>
            </a:r>
          </a:p>
        </p:txBody>
      </p:sp>
      <p:sp>
        <p:nvSpPr>
          <p:cNvPr id="18" name="Oval 17"/>
          <p:cNvSpPr>
            <a:spLocks noChangeArrowheads="1"/>
          </p:cNvSpPr>
          <p:nvPr/>
        </p:nvSpPr>
        <p:spPr bwMode="gray">
          <a:xfrm>
            <a:off x="3723556" y="1458813"/>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1</a:t>
            </a:r>
          </a:p>
        </p:txBody>
      </p:sp>
      <p:sp>
        <p:nvSpPr>
          <p:cNvPr id="23" name="Oval 22"/>
          <p:cNvSpPr>
            <a:spLocks noChangeArrowheads="1"/>
          </p:cNvSpPr>
          <p:nvPr/>
        </p:nvSpPr>
        <p:spPr bwMode="gray">
          <a:xfrm>
            <a:off x="3723556" y="3294824"/>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2</a:t>
            </a:r>
          </a:p>
        </p:txBody>
      </p:sp>
      <p:sp>
        <p:nvSpPr>
          <p:cNvPr id="36" name="AutoShape 20"/>
          <p:cNvSpPr>
            <a:spLocks noChangeArrowheads="1"/>
          </p:cNvSpPr>
          <p:nvPr/>
        </p:nvSpPr>
        <p:spPr bwMode="gray">
          <a:xfrm>
            <a:off x="4315058" y="4882792"/>
            <a:ext cx="7724542" cy="1602011"/>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lvl="0" algn="ctr"/>
            <a:r>
              <a:rPr lang="en-US" sz="2800">
                <a:solidFill>
                  <a:schemeClr val="tx1"/>
                </a:solidFill>
                <a:latin typeface="Times New Roman" pitchFamily="18" charset="0"/>
                <a:cs typeface="Times New Roman" pitchFamily="18" charset="0"/>
              </a:rPr>
              <a:t>Hạn chế, bất cập trong chính sách, pháp luật về đất đai; sự chồng chéo, chưa thống nhất giữa Luật Đất đai với các luật liên quan đến đất đai.</a:t>
            </a:r>
            <a:endParaRPr lang="en-US" sz="2800" dirty="0">
              <a:solidFill>
                <a:schemeClr val="tx1"/>
              </a:solidFill>
              <a:latin typeface="Times New Roman" pitchFamily="18" charset="0"/>
              <a:cs typeface="Times New Roman" pitchFamily="18" charset="0"/>
            </a:endParaRPr>
          </a:p>
        </p:txBody>
      </p:sp>
      <p:sp>
        <p:nvSpPr>
          <p:cNvPr id="25" name="Oval 24"/>
          <p:cNvSpPr>
            <a:spLocks noChangeArrowheads="1"/>
          </p:cNvSpPr>
          <p:nvPr/>
        </p:nvSpPr>
        <p:spPr bwMode="gray">
          <a:xfrm>
            <a:off x="3723556" y="5289462"/>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50822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3 - Căn cứ thực tiễn</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322079" y="1035907"/>
            <a:ext cx="2043142" cy="5447189"/>
          </a:xfrm>
          <a:prstGeom prst="roundRect">
            <a:avLst/>
          </a:prstGeom>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3600" b="1">
                <a:solidFill>
                  <a:schemeClr val="bg1"/>
                </a:solidFill>
                <a:effectLst/>
                <a:latin typeface="Times New Roman" panose="02020603050405020304" pitchFamily="18" charset="0"/>
                <a:ea typeface="Calibri" panose="020F0502020204030204" pitchFamily="34" charset="0"/>
              </a:rPr>
              <a:t>Nguyên nhân của hạn chế, yếu kém</a:t>
            </a:r>
          </a:p>
        </p:txBody>
      </p:sp>
      <p:sp>
        <p:nvSpPr>
          <p:cNvPr id="24" name="AutoShape 20"/>
          <p:cNvSpPr>
            <a:spLocks noChangeArrowheads="1"/>
          </p:cNvSpPr>
          <p:nvPr/>
        </p:nvSpPr>
        <p:spPr bwMode="gray">
          <a:xfrm>
            <a:off x="4315058" y="2945891"/>
            <a:ext cx="7724542" cy="1602011"/>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Việc giải quyết tranh chấp, khiếu nại, tố cáo về đất đai có lúc, có nơi còn chưa kịp thời, dứt điểm và chưa đúng pháp luật</a:t>
            </a:r>
          </a:p>
        </p:txBody>
      </p:sp>
      <p:cxnSp>
        <p:nvCxnSpPr>
          <p:cNvPr id="14" name="Elbow Connector 13"/>
          <p:cNvCxnSpPr>
            <a:endCxn id="16" idx="1"/>
          </p:cNvCxnSpPr>
          <p:nvPr/>
        </p:nvCxnSpPr>
        <p:spPr>
          <a:xfrm flipV="1">
            <a:off x="2365221" y="1853148"/>
            <a:ext cx="1949837" cy="1888050"/>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4" idx="3"/>
            <a:endCxn id="24" idx="1"/>
          </p:cNvCxnSpPr>
          <p:nvPr/>
        </p:nvCxnSpPr>
        <p:spPr>
          <a:xfrm flipV="1">
            <a:off x="2365221" y="3746897"/>
            <a:ext cx="1949837" cy="12605"/>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4" idx="3"/>
            <a:endCxn id="36" idx="1"/>
          </p:cNvCxnSpPr>
          <p:nvPr/>
        </p:nvCxnSpPr>
        <p:spPr>
          <a:xfrm>
            <a:off x="2365221" y="3759502"/>
            <a:ext cx="1949837" cy="1924296"/>
          </a:xfrm>
          <a:prstGeom prst="bentConnector3">
            <a:avLst>
              <a:gd name="adj1" fmla="val 50000"/>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sp>
        <p:nvSpPr>
          <p:cNvPr id="16" name="AutoShape 20"/>
          <p:cNvSpPr>
            <a:spLocks noChangeArrowheads="1"/>
          </p:cNvSpPr>
          <p:nvPr/>
        </p:nvSpPr>
        <p:spPr bwMode="gray">
          <a:xfrm>
            <a:off x="4315058" y="1035907"/>
            <a:ext cx="7724542" cy="16344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800">
                <a:latin typeface="Times New Roman" panose="02020603050405020304" pitchFamily="18" charset="0"/>
                <a:cs typeface="Times New Roman" panose="02020603050405020304" pitchFamily="18" charset="0"/>
              </a:rPr>
              <a:t>Việc tổ chức thực hiện chính sách, pháp luật về đất đai còn chậm, chưa đầy đủ, chưa nghiêm </a:t>
            </a:r>
          </a:p>
        </p:txBody>
      </p:sp>
      <p:sp>
        <p:nvSpPr>
          <p:cNvPr id="18" name="Oval 17"/>
          <p:cNvSpPr>
            <a:spLocks noChangeArrowheads="1"/>
          </p:cNvSpPr>
          <p:nvPr/>
        </p:nvSpPr>
        <p:spPr bwMode="gray">
          <a:xfrm>
            <a:off x="3723556" y="1458813"/>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4</a:t>
            </a:r>
          </a:p>
        </p:txBody>
      </p:sp>
      <p:sp>
        <p:nvSpPr>
          <p:cNvPr id="23" name="Oval 22"/>
          <p:cNvSpPr>
            <a:spLocks noChangeArrowheads="1"/>
          </p:cNvSpPr>
          <p:nvPr/>
        </p:nvSpPr>
        <p:spPr bwMode="gray">
          <a:xfrm>
            <a:off x="3723556" y="3294824"/>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5</a:t>
            </a:r>
          </a:p>
        </p:txBody>
      </p:sp>
      <p:sp>
        <p:nvSpPr>
          <p:cNvPr id="36" name="AutoShape 20"/>
          <p:cNvSpPr>
            <a:spLocks noChangeArrowheads="1"/>
          </p:cNvSpPr>
          <p:nvPr/>
        </p:nvSpPr>
        <p:spPr bwMode="gray">
          <a:xfrm>
            <a:off x="4315058" y="4882792"/>
            <a:ext cx="7724542" cy="1602011"/>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lvl="0" algn="ctr"/>
            <a:r>
              <a:rPr lang="vi-VN" sz="2800">
                <a:solidFill>
                  <a:schemeClr val="tx1"/>
                </a:solidFill>
                <a:latin typeface="Times New Roman" pitchFamily="18" charset="0"/>
                <a:cs typeface="Times New Roman" pitchFamily="18" charset="0"/>
              </a:rPr>
              <a:t>Hệ thống tổ chức, bộ máy QLNN về đất đai chưa phù hợp với yêu cầu nhiệm vụ; cơ chế, nguồn lực đầu tư cho bộ máy quản lý còn nhiều bất cập</a:t>
            </a:r>
          </a:p>
        </p:txBody>
      </p:sp>
      <p:sp>
        <p:nvSpPr>
          <p:cNvPr id="25" name="Oval 24"/>
          <p:cNvSpPr>
            <a:spLocks noChangeArrowheads="1"/>
          </p:cNvSpPr>
          <p:nvPr/>
        </p:nvSpPr>
        <p:spPr bwMode="gray">
          <a:xfrm>
            <a:off x="3723556" y="5289462"/>
            <a:ext cx="788670" cy="788670"/>
          </a:xfrm>
          <a:prstGeom prst="ellipse">
            <a:avLst/>
          </a:prstGeom>
          <a:solidFill>
            <a:schemeClr val="bg2">
              <a:lumMod val="1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3000" b="1" kern="0">
                <a:solidFill>
                  <a:prstClr val="white"/>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396752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72526"/>
            <a:ext cx="12192000" cy="843549"/>
          </a:xfrm>
        </p:spPr>
        <p:txBody>
          <a:bodyPr>
            <a:noAutofit/>
          </a:bodyPr>
          <a:lstStyle/>
          <a:p>
            <a:pPr marL="45720" indent="0" algn="ctr">
              <a:buNone/>
            </a:pPr>
            <a:r>
              <a:rPr lang="en-US" sz="4400" b="1" dirty="0">
                <a:solidFill>
                  <a:srgbClr val="00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KẾT CẤU BÁO CÁO</a:t>
            </a:r>
          </a:p>
        </p:txBody>
      </p:sp>
      <p:sp>
        <p:nvSpPr>
          <p:cNvPr id="16" name="Rounded Rectangle 15"/>
          <p:cNvSpPr/>
          <p:nvPr/>
        </p:nvSpPr>
        <p:spPr>
          <a:xfrm>
            <a:off x="850392" y="990600"/>
            <a:ext cx="10930128" cy="84354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1252538" lvl="0" indent="-161925" algn="just"/>
            <a:r>
              <a:rPr kumimoji="0" lang="en-US" sz="2400" b="1" i="0" u="none" strike="noStrike" kern="1200" cap="none" spc="-5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PHẦN I:</a:t>
            </a:r>
            <a:r>
              <a:rPr kumimoji="0" lang="en-US" sz="2400" b="1" i="0" u="none" strike="noStrike" kern="1200" cap="none" spc="-5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r>
              <a:rPr lang="vi-VN" sz="2400" b="1" spc="-50" dirty="0" err="1">
                <a:solidFill>
                  <a:prstClr val="black"/>
                </a:solidFill>
                <a:latin typeface="Calibri" panose="020F0502020204030204" pitchFamily="34" charset="0"/>
                <a:cs typeface="Calibri" panose="020F0502020204030204" pitchFamily="34" charset="0"/>
              </a:rPr>
              <a:t>ác</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yếu</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tố</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nền</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tảng</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làm</a:t>
            </a:r>
            <a:r>
              <a:rPr lang="vi-VN" sz="2400" b="1" spc="-50" dirty="0">
                <a:solidFill>
                  <a:prstClr val="black"/>
                </a:solidFill>
                <a:latin typeface="Calibri" panose="020F0502020204030204" pitchFamily="34" charset="0"/>
                <a:cs typeface="Calibri" panose="020F0502020204030204" pitchFamily="34" charset="0"/>
              </a:rPr>
              <a:t> cơ </a:t>
            </a:r>
            <a:r>
              <a:rPr lang="vi-VN" sz="2400" b="1" spc="-50" dirty="0" err="1">
                <a:solidFill>
                  <a:prstClr val="black"/>
                </a:solidFill>
                <a:latin typeface="Calibri" panose="020F0502020204030204" pitchFamily="34" charset="0"/>
                <a:cs typeface="Calibri" panose="020F0502020204030204" pitchFamily="34" charset="0"/>
              </a:rPr>
              <a:t>sở</a:t>
            </a:r>
            <a:r>
              <a:rPr lang="vi-VN" sz="2400" b="1" spc="-50" dirty="0">
                <a:solidFill>
                  <a:prstClr val="black"/>
                </a:solidFill>
                <a:latin typeface="Calibri" panose="020F0502020204030204" pitchFamily="34" charset="0"/>
                <a:cs typeface="Calibri" panose="020F0502020204030204" pitchFamily="34" charset="0"/>
              </a:rPr>
              <a:t> xây </a:t>
            </a:r>
            <a:r>
              <a:rPr lang="vi-VN" sz="2400" b="1" spc="-50" dirty="0" err="1">
                <a:solidFill>
                  <a:prstClr val="black"/>
                </a:solidFill>
                <a:latin typeface="Calibri" panose="020F0502020204030204" pitchFamily="34" charset="0"/>
                <a:cs typeface="Calibri" panose="020F0502020204030204" pitchFamily="34" charset="0"/>
              </a:rPr>
              <a:t>dựng</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hoàn</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thiện</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thể</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chế</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về</a:t>
            </a:r>
            <a:r>
              <a:rPr lang="vi-VN" sz="2400" b="1" spc="-50" dirty="0">
                <a:solidFill>
                  <a:prstClr val="black"/>
                </a:solidFill>
                <a:latin typeface="Calibri" panose="020F0502020204030204" pitchFamily="34" charset="0"/>
                <a:cs typeface="Calibri" panose="020F0502020204030204" pitchFamily="34" charset="0"/>
              </a:rPr>
              <a:t> </a:t>
            </a:r>
            <a:r>
              <a:rPr lang="vi-VN" sz="2400" b="1" spc="-50" dirty="0" err="1">
                <a:solidFill>
                  <a:prstClr val="black"/>
                </a:solidFill>
                <a:latin typeface="Calibri" panose="020F0502020204030204" pitchFamily="34" charset="0"/>
                <a:cs typeface="Calibri" panose="020F0502020204030204" pitchFamily="34" charset="0"/>
              </a:rPr>
              <a:t>đất</a:t>
            </a:r>
            <a:r>
              <a:rPr lang="vi-VN" sz="2400" b="1" spc="-50" dirty="0">
                <a:solidFill>
                  <a:prstClr val="black"/>
                </a:solidFill>
                <a:latin typeface="Calibri" panose="020F0502020204030204" pitchFamily="34" charset="0"/>
                <a:cs typeface="Calibri" panose="020F0502020204030204" pitchFamily="34" charset="0"/>
              </a:rPr>
              <a:t> đai</a:t>
            </a:r>
            <a:endPar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Oval 16"/>
          <p:cNvSpPr/>
          <p:nvPr/>
        </p:nvSpPr>
        <p:spPr>
          <a:xfrm>
            <a:off x="533400" y="951344"/>
            <a:ext cx="981364" cy="910513"/>
          </a:xfrm>
          <a:prstGeom prst="ellipse">
            <a:avLst/>
          </a:prstGeom>
          <a:solidFill>
            <a:srgbClr val="00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sp>
        <p:nvSpPr>
          <p:cNvPr id="11" name="Rounded Rectangle 15">
            <a:extLst>
              <a:ext uri="{FF2B5EF4-FFF2-40B4-BE49-F238E27FC236}">
                <a16:creationId xmlns:a16="http://schemas.microsoft.com/office/drawing/2014/main" id="{19E885C2-DED5-44D5-908D-A744D2F5A343}"/>
              </a:ext>
            </a:extLst>
          </p:cNvPr>
          <p:cNvSpPr/>
          <p:nvPr/>
        </p:nvSpPr>
        <p:spPr>
          <a:xfrm>
            <a:off x="850392" y="2085109"/>
            <a:ext cx="10930128" cy="84354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2170113" marR="0" lvl="0" indent="-107950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PHẦN I:</a:t>
            </a:r>
            <a:r>
              <a:rPr kumimoji="0" lang="en-US" sz="2400" b="1" i="0" u="none" strike="noStrike" kern="1200" cap="none" spc="-5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Tính</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cấp</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thiết</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tiếp</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tục</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đổi</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thiện</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thể</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chế</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chính</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sách</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nâng</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cao</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hiệu</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lực</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hiệu</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quản</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lý</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sử</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dụng</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đất</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đai</a:t>
            </a:r>
            <a:endPar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BF035069-D556-4287-BE6F-5A03787231B1}"/>
              </a:ext>
            </a:extLst>
          </p:cNvPr>
          <p:cNvSpPr/>
          <p:nvPr/>
        </p:nvSpPr>
        <p:spPr>
          <a:xfrm>
            <a:off x="533400" y="2045853"/>
            <a:ext cx="981364" cy="910513"/>
          </a:xfrm>
          <a:prstGeom prst="ellipse">
            <a:avLst/>
          </a:prstGeom>
          <a:solidFill>
            <a:srgbClr val="00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p>
        </p:txBody>
      </p:sp>
      <p:sp>
        <p:nvSpPr>
          <p:cNvPr id="13" name="Rounded Rectangle 15">
            <a:extLst>
              <a:ext uri="{FF2B5EF4-FFF2-40B4-BE49-F238E27FC236}">
                <a16:creationId xmlns:a16="http://schemas.microsoft.com/office/drawing/2014/main" id="{F54D5DD5-A0CE-4860-9CE2-E0F6E2D3A288}"/>
              </a:ext>
            </a:extLst>
          </p:cNvPr>
          <p:cNvSpPr/>
          <p:nvPr/>
        </p:nvSpPr>
        <p:spPr>
          <a:xfrm>
            <a:off x="850392" y="3179618"/>
            <a:ext cx="10930128" cy="84354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2170113" marR="0" lvl="0" indent="-107950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PHẦN II:</a:t>
            </a:r>
            <a:r>
              <a:rPr kumimoji="0" lang="en-US" sz="2400" b="1" i="0" u="none" strike="noStrike" kern="1200" cap="none" spc="-5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Quan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điểm</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mục</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tiêu</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tiếp</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tục</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đổi</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thiện</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thể</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chế</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2346325" marR="0" lvl="0" indent="-1090613" algn="just" defTabSz="914400" rtl="0" eaLnBrk="1" fontAlgn="auto" latinLnBrk="0" hangingPunct="1">
              <a:lnSpc>
                <a:spcPct val="100000"/>
              </a:lnSpc>
              <a:spcBef>
                <a:spcPts val="0"/>
              </a:spcBef>
              <a:spcAft>
                <a:spcPts val="0"/>
              </a:spcAft>
              <a:buClrTx/>
              <a:buSzTx/>
              <a:buFontTx/>
              <a:buNone/>
              <a:tabLst/>
              <a:defRPr/>
            </a:pPr>
            <a:r>
              <a:rPr lang="en-US" sz="2400" b="1" spc="-50" dirty="0">
                <a:solidFill>
                  <a:prstClr val="black"/>
                </a:solidFill>
                <a:latin typeface="Calibri" panose="020F0502020204030204" pitchFamily="34" charset="0"/>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chính</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sách</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đất</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đai</a:t>
            </a:r>
            <a:endPar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Oval 13">
            <a:extLst>
              <a:ext uri="{FF2B5EF4-FFF2-40B4-BE49-F238E27FC236}">
                <a16:creationId xmlns:a16="http://schemas.microsoft.com/office/drawing/2014/main" id="{5D218950-E7FE-43E0-A68C-82C9E44861C6}"/>
              </a:ext>
            </a:extLst>
          </p:cNvPr>
          <p:cNvSpPr/>
          <p:nvPr/>
        </p:nvSpPr>
        <p:spPr>
          <a:xfrm>
            <a:off x="533400" y="3140362"/>
            <a:ext cx="981364" cy="910513"/>
          </a:xfrm>
          <a:prstGeom prst="ellipse">
            <a:avLst/>
          </a:prstGeom>
          <a:solidFill>
            <a:srgbClr val="00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sp>
        <p:nvSpPr>
          <p:cNvPr id="15" name="Rounded Rectangle 15">
            <a:extLst>
              <a:ext uri="{FF2B5EF4-FFF2-40B4-BE49-F238E27FC236}">
                <a16:creationId xmlns:a16="http://schemas.microsoft.com/office/drawing/2014/main" id="{09855105-5147-4020-AA3D-6C663536B968}"/>
              </a:ext>
            </a:extLst>
          </p:cNvPr>
          <p:cNvSpPr/>
          <p:nvPr/>
        </p:nvSpPr>
        <p:spPr>
          <a:xfrm>
            <a:off x="850392" y="4274127"/>
            <a:ext cx="10930128" cy="84354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1252538" marR="0" lvl="0" indent="-161925"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PHẦN III:</a:t>
            </a:r>
            <a:r>
              <a:rPr kumimoji="0" lang="en-US" sz="2400" b="1" i="0" u="none" strike="noStrike" kern="1200" cap="none" spc="-5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Nhiệm</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vụ,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giải</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pháp</a:t>
            </a:r>
            <a:endPar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Oval 23">
            <a:extLst>
              <a:ext uri="{FF2B5EF4-FFF2-40B4-BE49-F238E27FC236}">
                <a16:creationId xmlns:a16="http://schemas.microsoft.com/office/drawing/2014/main" id="{44DB6768-21FE-48A9-92DD-9A06EA30646F}"/>
              </a:ext>
            </a:extLst>
          </p:cNvPr>
          <p:cNvSpPr/>
          <p:nvPr/>
        </p:nvSpPr>
        <p:spPr>
          <a:xfrm>
            <a:off x="533400" y="4234871"/>
            <a:ext cx="981364" cy="910513"/>
          </a:xfrm>
          <a:prstGeom prst="ellipse">
            <a:avLst/>
          </a:prstGeom>
          <a:solidFill>
            <a:srgbClr val="00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p:txBody>
      </p:sp>
      <p:sp>
        <p:nvSpPr>
          <p:cNvPr id="25" name="Rounded Rectangle 15">
            <a:extLst>
              <a:ext uri="{FF2B5EF4-FFF2-40B4-BE49-F238E27FC236}">
                <a16:creationId xmlns:a16="http://schemas.microsoft.com/office/drawing/2014/main" id="{CB01B8C2-DDCC-4370-9F8F-14931C457489}"/>
              </a:ext>
            </a:extLst>
          </p:cNvPr>
          <p:cNvSpPr/>
          <p:nvPr/>
        </p:nvSpPr>
        <p:spPr>
          <a:xfrm>
            <a:off x="850392" y="5368636"/>
            <a:ext cx="10930128" cy="84354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68580" tIns="34290" rIns="68580" bIns="34290" rtlCol="0" anchor="ctr"/>
          <a:lstStyle/>
          <a:p>
            <a:pPr marL="1252538" marR="0" lvl="0" indent="-161925"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PHẦN IV:</a:t>
            </a:r>
            <a:r>
              <a:rPr kumimoji="0" lang="en-US" sz="2400" b="1" i="0" u="none" strike="noStrike" kern="1200" cap="none" spc="-5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chức</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thực</a:t>
            </a:r>
            <a:r>
              <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hiện</a:t>
            </a:r>
            <a:endParaRPr kumimoji="0" lang="en-US" sz="2400" b="1"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Oval 25">
            <a:extLst>
              <a:ext uri="{FF2B5EF4-FFF2-40B4-BE49-F238E27FC236}">
                <a16:creationId xmlns:a16="http://schemas.microsoft.com/office/drawing/2014/main" id="{B891C1E2-6CA1-4865-B82C-71E12904C18D}"/>
              </a:ext>
            </a:extLst>
          </p:cNvPr>
          <p:cNvSpPr/>
          <p:nvPr/>
        </p:nvSpPr>
        <p:spPr>
          <a:xfrm>
            <a:off x="533400" y="5329380"/>
            <a:ext cx="981364" cy="910513"/>
          </a:xfrm>
          <a:prstGeom prst="ellipse">
            <a:avLst/>
          </a:prstGeom>
          <a:solidFill>
            <a:srgbClr val="00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5</a:t>
            </a:r>
          </a:p>
        </p:txBody>
      </p:sp>
    </p:spTree>
    <p:extLst>
      <p:ext uri="{BB962C8B-B14F-4D97-AF65-F5344CB8AC3E}">
        <p14:creationId xmlns:p14="http://schemas.microsoft.com/office/powerpoint/2010/main" val="398837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NHẬN XÉT CHUNG</a:t>
            </a:r>
          </a:p>
        </p:txBody>
      </p:sp>
      <p:sp>
        <p:nvSpPr>
          <p:cNvPr id="15" name="Rectangle: Rounded Corners 4">
            <a:extLst>
              <a:ext uri="{FF2B5EF4-FFF2-40B4-BE49-F238E27FC236}">
                <a16:creationId xmlns:a16="http://schemas.microsoft.com/office/drawing/2014/main" id="{0506F6FF-DB3D-49A0-A729-DD7A9FBB13D3}"/>
              </a:ext>
            </a:extLst>
          </p:cNvPr>
          <p:cNvSpPr/>
          <p:nvPr/>
        </p:nvSpPr>
        <p:spPr>
          <a:xfrm>
            <a:off x="539552" y="2355726"/>
            <a:ext cx="11307008" cy="4207634"/>
          </a:xfrm>
          <a:prstGeom prst="roundRect">
            <a:avLst/>
          </a:prstGeom>
          <a:ln>
            <a:solidFill>
              <a:srgbClr val="333300"/>
            </a:solidFill>
          </a:ln>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spcBef>
                <a:spcPts val="600"/>
              </a:spcBef>
              <a:spcAft>
                <a:spcPts val="600"/>
              </a:spcAft>
            </a:pPr>
            <a:r>
              <a:rPr lang="en-US" sz="2800" kern="0" dirty="0">
                <a:solidFill>
                  <a:prstClr val="black"/>
                </a:solidFill>
                <a:latin typeface="Times New Roman" panose="02020603050405020304" pitchFamily="18" charset="0"/>
              </a:rPr>
              <a:t>V</a:t>
            </a:r>
            <a:r>
              <a:rPr lang="vi-VN" sz="2800" kern="0" dirty="0" err="1">
                <a:solidFill>
                  <a:prstClr val="black"/>
                </a:solidFill>
                <a:latin typeface="Times New Roman" panose="02020603050405020304" pitchFamily="18" charset="0"/>
              </a:rPr>
              <a:t>iệc</a:t>
            </a:r>
            <a:r>
              <a:rPr lang="vi-VN" sz="2800" kern="0" dirty="0">
                <a:solidFill>
                  <a:prstClr val="black"/>
                </a:solidFill>
                <a:latin typeface="Times New Roman" panose="02020603050405020304" pitchFamily="18" charset="0"/>
              </a:rPr>
              <a:t> ban </a:t>
            </a:r>
            <a:r>
              <a:rPr lang="vi-VN" sz="2800" kern="0" dirty="0" err="1">
                <a:solidFill>
                  <a:prstClr val="black"/>
                </a:solidFill>
                <a:latin typeface="Times New Roman" panose="02020603050405020304" pitchFamily="18" charset="0"/>
              </a:rPr>
              <a:t>hành</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Nghị</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quyết</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mới</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là</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một</a:t>
            </a:r>
            <a:r>
              <a:rPr lang="vi-VN" sz="2800" kern="0" dirty="0">
                <a:solidFill>
                  <a:prstClr val="black"/>
                </a:solidFill>
                <a:latin typeface="Times New Roman" panose="02020603050405020304" pitchFamily="18" charset="0"/>
              </a:rPr>
              <a:t> yêu </a:t>
            </a:r>
            <a:r>
              <a:rPr lang="vi-VN" sz="2800" kern="0" dirty="0" err="1">
                <a:solidFill>
                  <a:prstClr val="black"/>
                </a:solidFill>
                <a:latin typeface="Times New Roman" panose="02020603050405020304" pitchFamily="18" charset="0"/>
              </a:rPr>
              <a:t>cầu</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cấp</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thiết</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nhằm</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thực</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hiện</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Nghị</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quyết</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Đại</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hội</a:t>
            </a:r>
            <a:r>
              <a:rPr lang="vi-VN" sz="2800" kern="0" dirty="0">
                <a:solidFill>
                  <a:prstClr val="black"/>
                </a:solidFill>
                <a:latin typeface="Times New Roman" panose="02020603050405020304" pitchFamily="18" charset="0"/>
              </a:rPr>
              <a:t> XIII </a:t>
            </a:r>
            <a:r>
              <a:rPr lang="vi-VN" sz="2800" kern="0" dirty="0" err="1">
                <a:solidFill>
                  <a:prstClr val="black"/>
                </a:solidFill>
                <a:latin typeface="Times New Roman" panose="02020603050405020304" pitchFamily="18" charset="0"/>
              </a:rPr>
              <a:t>của</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Đảng</a:t>
            </a:r>
            <a:r>
              <a:rPr lang="vi-VN" sz="2800"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tiếp</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tục</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đổi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mới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hoàn</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thiện</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thể</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chế</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chính</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sách</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kịp</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thời</a:t>
            </a:r>
            <a:r>
              <a:rPr lang="vi-VN" sz="2800" b="1" i="1" kern="0" dirty="0">
                <a:solidFill>
                  <a:prstClr val="black"/>
                </a:solidFill>
                <a:latin typeface="Times New Roman" panose="02020603050405020304" pitchFamily="18" charset="0"/>
              </a:rPr>
              <a:t> cho </a:t>
            </a:r>
            <a:r>
              <a:rPr lang="vi-VN" sz="2800" b="1" i="1" kern="0" dirty="0" err="1">
                <a:solidFill>
                  <a:prstClr val="black"/>
                </a:solidFill>
                <a:latin typeface="Times New Roman" panose="02020603050405020304" pitchFamily="18" charset="0"/>
              </a:rPr>
              <a:t>đúng</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sát</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hợp</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với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thực</a:t>
            </a:r>
            <a:r>
              <a:rPr lang="vi-VN" sz="2800" b="1" i="1" kern="0" dirty="0">
                <a:solidFill>
                  <a:prstClr val="black"/>
                </a:solidFill>
                <a:latin typeface="Times New Roman" panose="02020603050405020304" pitchFamily="18" charset="0"/>
              </a:rPr>
              <a:t> tế </a:t>
            </a:r>
            <a:r>
              <a:rPr lang="vi-VN" sz="2800" b="1" i="1" kern="0" dirty="0" err="1">
                <a:solidFill>
                  <a:prstClr val="black"/>
                </a:solidFill>
                <a:latin typeface="Times New Roman" panose="02020603050405020304" pitchFamily="18" charset="0"/>
              </a:rPr>
              <a:t>và</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đáp</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ứng</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được</a:t>
            </a:r>
            <a:r>
              <a:rPr lang="vi-VN" sz="2800" b="1" i="1" kern="0" dirty="0">
                <a:solidFill>
                  <a:prstClr val="black"/>
                </a:solidFill>
                <a:latin typeface="Times New Roman" panose="02020603050405020304" pitchFamily="18" charset="0"/>
              </a:rPr>
              <a:t> yêu </a:t>
            </a:r>
            <a:r>
              <a:rPr lang="vi-VN" sz="2800" b="1" i="1" kern="0" dirty="0" err="1">
                <a:solidFill>
                  <a:prstClr val="black"/>
                </a:solidFill>
                <a:latin typeface="Times New Roman" panose="02020603050405020304" pitchFamily="18" charset="0"/>
              </a:rPr>
              <a:t>cầu</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phát</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triển</a:t>
            </a:r>
            <a:r>
              <a:rPr lang="vi-VN" sz="2800" b="1" i="1" kern="0" dirty="0">
                <a:solidFill>
                  <a:prstClr val="black"/>
                </a:solidFill>
                <a:latin typeface="Times New Roman" panose="02020603050405020304" pitchFamily="18" charset="0"/>
              </a:rPr>
              <a:t> trong </a:t>
            </a:r>
            <a:r>
              <a:rPr lang="vi-VN" sz="2800" b="1" i="1" kern="0" dirty="0" err="1">
                <a:solidFill>
                  <a:prstClr val="black"/>
                </a:solidFill>
                <a:latin typeface="Times New Roman" panose="02020603050405020304" pitchFamily="18" charset="0"/>
              </a:rPr>
              <a:t>thời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kỳ</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mới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bảo</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đảm</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hài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hoà</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các</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lợi</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ích</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của</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Nhà</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nước</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người</a:t>
            </a:r>
            <a:r>
              <a:rPr lang="vi-VN" sz="2800" b="1" i="1" kern="0" dirty="0">
                <a:solidFill>
                  <a:prstClr val="black"/>
                </a:solidFill>
                <a:latin typeface="Times New Roman" panose="02020603050405020304" pitchFamily="18" charset="0"/>
              </a:rPr>
              <a:t> dân </a:t>
            </a:r>
            <a:r>
              <a:rPr lang="vi-VN" sz="2800" b="1" i="1" kern="0" dirty="0" err="1">
                <a:solidFill>
                  <a:prstClr val="black"/>
                </a:solidFill>
                <a:latin typeface="Times New Roman" panose="02020603050405020304" pitchFamily="18" charset="0"/>
              </a:rPr>
              <a:t>và</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nhà</a:t>
            </a:r>
            <a:r>
              <a:rPr lang="vi-VN" sz="2800" b="1" i="1" kern="0" dirty="0">
                <a:solidFill>
                  <a:prstClr val="black"/>
                </a:solidFill>
                <a:latin typeface="Times New Roman" panose="02020603050405020304" pitchFamily="18" charset="0"/>
              </a:rPr>
              <a:t> </a:t>
            </a:r>
            <a:r>
              <a:rPr lang="vi-VN" sz="2800" b="1" i="1" kern="0" dirty="0" err="1">
                <a:solidFill>
                  <a:prstClr val="black"/>
                </a:solidFill>
                <a:latin typeface="Times New Roman" panose="02020603050405020304" pitchFamily="18" charset="0"/>
              </a:rPr>
              <a:t>đầu</a:t>
            </a:r>
            <a:r>
              <a:rPr lang="vi-VN" sz="2800" b="1" i="1" kern="0" dirty="0">
                <a:solidFill>
                  <a:prstClr val="black"/>
                </a:solidFill>
                <a:latin typeface="Times New Roman" panose="02020603050405020304" pitchFamily="18" charset="0"/>
              </a:rPr>
              <a:t> tư</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tạo</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nguồn</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lực</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và</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động</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lực</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để</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phấn</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đấu</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đến</a:t>
            </a:r>
            <a:r>
              <a:rPr lang="vi-VN" sz="2800" kern="0" dirty="0">
                <a:solidFill>
                  <a:prstClr val="black"/>
                </a:solidFill>
                <a:latin typeface="Times New Roman" panose="02020603050405020304" pitchFamily="18" charset="0"/>
              </a:rPr>
              <a:t> năm 2030 </a:t>
            </a:r>
            <a:r>
              <a:rPr lang="vi-VN" sz="2800" kern="0" dirty="0" err="1">
                <a:solidFill>
                  <a:prstClr val="black"/>
                </a:solidFill>
                <a:latin typeface="Times New Roman" panose="02020603050405020304" pitchFamily="18" charset="0"/>
              </a:rPr>
              <a:t>nước</a:t>
            </a:r>
            <a:r>
              <a:rPr lang="vi-VN" sz="2800" kern="0" dirty="0">
                <a:solidFill>
                  <a:prstClr val="black"/>
                </a:solidFill>
                <a:latin typeface="Times New Roman" panose="02020603050405020304" pitchFamily="18" charset="0"/>
              </a:rPr>
              <a:t> ta </a:t>
            </a:r>
            <a:r>
              <a:rPr lang="vi-VN" sz="2800" kern="0" dirty="0" err="1">
                <a:solidFill>
                  <a:prstClr val="black"/>
                </a:solidFill>
                <a:latin typeface="Times New Roman" panose="02020603050405020304" pitchFamily="18" charset="0"/>
              </a:rPr>
              <a:t>trở</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thành</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nước</a:t>
            </a:r>
            <a:r>
              <a:rPr lang="vi-VN" sz="2800" kern="0" dirty="0">
                <a:solidFill>
                  <a:prstClr val="black"/>
                </a:solidFill>
                <a:latin typeface="Times New Roman" panose="02020603050405020304" pitchFamily="18" charset="0"/>
              </a:rPr>
              <a:t> </a:t>
            </a:r>
            <a:r>
              <a:rPr lang="en-US" sz="2800" kern="0" dirty="0" err="1">
                <a:solidFill>
                  <a:prstClr val="black"/>
                </a:solidFill>
                <a:latin typeface="Times New Roman" panose="02020603050405020304" pitchFamily="18" charset="0"/>
              </a:rPr>
              <a:t>đang</a:t>
            </a:r>
            <a:r>
              <a:rPr lang="en-US" sz="2800" kern="0" dirty="0">
                <a:solidFill>
                  <a:prstClr val="black"/>
                </a:solidFill>
                <a:latin typeface="Times New Roman" panose="02020603050405020304" pitchFamily="18" charset="0"/>
              </a:rPr>
              <a:t> </a:t>
            </a:r>
            <a:r>
              <a:rPr lang="en-US" sz="2800" kern="0" dirty="0" err="1">
                <a:solidFill>
                  <a:prstClr val="black"/>
                </a:solidFill>
                <a:latin typeface="Times New Roman" panose="02020603050405020304" pitchFamily="18" charset="0"/>
              </a:rPr>
              <a:t>phát</a:t>
            </a:r>
            <a:r>
              <a:rPr lang="en-US" sz="2800" kern="0" dirty="0">
                <a:solidFill>
                  <a:prstClr val="black"/>
                </a:solidFill>
                <a:latin typeface="Times New Roman" panose="02020603050405020304" pitchFamily="18" charset="0"/>
              </a:rPr>
              <a:t> </a:t>
            </a:r>
            <a:r>
              <a:rPr lang="en-US" sz="2800" kern="0" dirty="0" err="1">
                <a:solidFill>
                  <a:prstClr val="black"/>
                </a:solidFill>
                <a:latin typeface="Times New Roman" panose="02020603050405020304" pitchFamily="18" charset="0"/>
              </a:rPr>
              <a:t>triển</a:t>
            </a:r>
            <a:r>
              <a:rPr lang="en-US" sz="2800" kern="0" dirty="0">
                <a:solidFill>
                  <a:prstClr val="black"/>
                </a:solidFill>
                <a:latin typeface="Times New Roman" panose="02020603050405020304" pitchFamily="18" charset="0"/>
              </a:rPr>
              <a:t> </a:t>
            </a:r>
            <a:r>
              <a:rPr lang="en-US" sz="2800" kern="0" dirty="0" err="1">
                <a:solidFill>
                  <a:prstClr val="black"/>
                </a:solidFill>
                <a:latin typeface="Times New Roman" panose="02020603050405020304" pitchFamily="18" charset="0"/>
              </a:rPr>
              <a:t>có</a:t>
            </a:r>
            <a:r>
              <a:rPr lang="en-US" sz="2800" kern="0" dirty="0">
                <a:solidFill>
                  <a:prstClr val="black"/>
                </a:solidFill>
                <a:latin typeface="Times New Roman" panose="02020603050405020304" pitchFamily="18" charset="0"/>
              </a:rPr>
              <a:t> </a:t>
            </a:r>
            <a:r>
              <a:rPr lang="vi-VN" sz="2800" kern="0" dirty="0">
                <a:solidFill>
                  <a:prstClr val="black"/>
                </a:solidFill>
                <a:latin typeface="Times New Roman" panose="02020603050405020304" pitchFamily="18" charset="0"/>
              </a:rPr>
              <a:t>công </a:t>
            </a:r>
            <a:r>
              <a:rPr lang="vi-VN" sz="2800" kern="0" dirty="0" err="1">
                <a:solidFill>
                  <a:prstClr val="black"/>
                </a:solidFill>
                <a:latin typeface="Times New Roman" panose="02020603050405020304" pitchFamily="18" charset="0"/>
              </a:rPr>
              <a:t>nghiệp</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hiện</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đại</a:t>
            </a:r>
            <a:r>
              <a:rPr lang="vi-VN" sz="2800" kern="0" dirty="0">
                <a:solidFill>
                  <a:prstClr val="black"/>
                </a:solidFill>
                <a:latin typeface="Times New Roman" panose="02020603050405020304" pitchFamily="18" charset="0"/>
              </a:rPr>
              <a:t>, thu </a:t>
            </a:r>
            <a:r>
              <a:rPr lang="vi-VN" sz="2800" kern="0" dirty="0" err="1">
                <a:solidFill>
                  <a:prstClr val="black"/>
                </a:solidFill>
                <a:latin typeface="Times New Roman" panose="02020603050405020304" pitchFamily="18" charset="0"/>
              </a:rPr>
              <a:t>nhập</a:t>
            </a:r>
            <a:r>
              <a:rPr lang="vi-VN" sz="2800" kern="0" dirty="0">
                <a:solidFill>
                  <a:prstClr val="black"/>
                </a:solidFill>
                <a:latin typeface="Times New Roman" panose="02020603050405020304" pitchFamily="18" charset="0"/>
              </a:rPr>
              <a:t> trung </a:t>
            </a:r>
            <a:r>
              <a:rPr lang="vi-VN" sz="2800" kern="0" dirty="0" err="1">
                <a:solidFill>
                  <a:prstClr val="black"/>
                </a:solidFill>
                <a:latin typeface="Times New Roman" panose="02020603050405020304" pitchFamily="18" charset="0"/>
              </a:rPr>
              <a:t>bình</a:t>
            </a:r>
            <a:r>
              <a:rPr lang="vi-VN" sz="2800" kern="0" dirty="0">
                <a:solidFill>
                  <a:prstClr val="black"/>
                </a:solidFill>
                <a:latin typeface="Times New Roman" panose="02020603050405020304" pitchFamily="18" charset="0"/>
              </a:rPr>
              <a:t> cao; </a:t>
            </a:r>
            <a:r>
              <a:rPr lang="vi-VN" sz="2800" kern="0" dirty="0" err="1">
                <a:solidFill>
                  <a:prstClr val="black"/>
                </a:solidFill>
                <a:latin typeface="Times New Roman" panose="02020603050405020304" pitchFamily="18" charset="0"/>
              </a:rPr>
              <a:t>đến</a:t>
            </a:r>
            <a:r>
              <a:rPr lang="vi-VN" sz="2800" kern="0" dirty="0">
                <a:solidFill>
                  <a:prstClr val="black"/>
                </a:solidFill>
                <a:latin typeface="Times New Roman" panose="02020603050405020304" pitchFamily="18" charset="0"/>
              </a:rPr>
              <a:t> năm 2045 </a:t>
            </a:r>
            <a:r>
              <a:rPr lang="vi-VN" sz="2800" kern="0" dirty="0" err="1">
                <a:solidFill>
                  <a:prstClr val="black"/>
                </a:solidFill>
                <a:latin typeface="Times New Roman" panose="02020603050405020304" pitchFamily="18" charset="0"/>
              </a:rPr>
              <a:t>trở</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thành</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nước</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phát</a:t>
            </a:r>
            <a:r>
              <a:rPr lang="vi-VN" sz="2800" kern="0" dirty="0">
                <a:solidFill>
                  <a:prstClr val="black"/>
                </a:solidFill>
                <a:latin typeface="Times New Roman" panose="02020603050405020304" pitchFamily="18" charset="0"/>
              </a:rPr>
              <a:t> </a:t>
            </a:r>
            <a:r>
              <a:rPr lang="vi-VN" sz="2800" kern="0" dirty="0" err="1">
                <a:solidFill>
                  <a:prstClr val="black"/>
                </a:solidFill>
                <a:latin typeface="Times New Roman" panose="02020603050405020304" pitchFamily="18" charset="0"/>
              </a:rPr>
              <a:t>triển</a:t>
            </a:r>
            <a:r>
              <a:rPr lang="vi-VN" sz="2800" kern="0" dirty="0">
                <a:solidFill>
                  <a:prstClr val="black"/>
                </a:solidFill>
                <a:latin typeface="Times New Roman" panose="02020603050405020304" pitchFamily="18" charset="0"/>
              </a:rPr>
              <a:t>, </a:t>
            </a:r>
            <a:r>
              <a:rPr lang="en-US" sz="2800" kern="0" dirty="0">
                <a:solidFill>
                  <a:prstClr val="black"/>
                </a:solidFill>
                <a:latin typeface="Times New Roman" panose="02020603050405020304" pitchFamily="18" charset="0"/>
              </a:rPr>
              <a:t>    </a:t>
            </a:r>
            <a:r>
              <a:rPr lang="vi-VN" sz="2800" kern="0" dirty="0">
                <a:solidFill>
                  <a:prstClr val="black"/>
                </a:solidFill>
                <a:latin typeface="Times New Roman" panose="02020603050405020304" pitchFamily="18" charset="0"/>
              </a:rPr>
              <a:t>thu </a:t>
            </a:r>
            <a:r>
              <a:rPr lang="vi-VN" sz="2800" kern="0" dirty="0" err="1">
                <a:solidFill>
                  <a:prstClr val="black"/>
                </a:solidFill>
                <a:latin typeface="Times New Roman" panose="02020603050405020304" pitchFamily="18" charset="0"/>
              </a:rPr>
              <a:t>nhập</a:t>
            </a:r>
            <a:r>
              <a:rPr lang="vi-VN" sz="2800" kern="0" dirty="0">
                <a:solidFill>
                  <a:prstClr val="black"/>
                </a:solidFill>
                <a:latin typeface="Times New Roman" panose="02020603050405020304" pitchFamily="18" charset="0"/>
              </a:rPr>
              <a:t> cao</a:t>
            </a:r>
            <a:endParaRPr kumimoji="0" lang="en-US" sz="28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Callout: Down Arrow 5">
            <a:extLst>
              <a:ext uri="{FF2B5EF4-FFF2-40B4-BE49-F238E27FC236}">
                <a16:creationId xmlns:a16="http://schemas.microsoft.com/office/drawing/2014/main" id="{512859DB-E186-43D2-AD0A-DA0992D55A64}"/>
              </a:ext>
            </a:extLst>
          </p:cNvPr>
          <p:cNvSpPr/>
          <p:nvPr/>
        </p:nvSpPr>
        <p:spPr>
          <a:xfrm>
            <a:off x="539552" y="1131590"/>
            <a:ext cx="11307008" cy="1368152"/>
          </a:xfrm>
          <a:prstGeom prst="downArrowCallout">
            <a:avLst>
              <a:gd name="adj1" fmla="val 50000"/>
              <a:gd name="adj2" fmla="val 25000"/>
              <a:gd name="adj3" fmla="val 25000"/>
              <a:gd name="adj4" fmla="val 75000"/>
            </a:avLst>
          </a:prstGeom>
          <a:solidFill>
            <a:srgbClr val="3333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r>
              <a:rPr lang="vi-VN" sz="3200" kern="0">
                <a:solidFill>
                  <a:prstClr val="white"/>
                </a:solidFill>
                <a:latin typeface="Times New Roman" panose="02020603050405020304" pitchFamily="18" charset="0"/>
              </a:rPr>
              <a:t>Xuất phát từ yêu cầu và thực tiễn nêu trên</a:t>
            </a:r>
            <a:endParaRPr kumimoji="0" lang="en-US" sz="32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321815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 name="Rounded Rectangle 15"/>
          <p:cNvSpPr/>
          <p:nvPr/>
        </p:nvSpPr>
        <p:spPr>
          <a:xfrm>
            <a:off x="4470400" y="2048272"/>
            <a:ext cx="2768600" cy="92352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rPr>
              <a:t>PHẦN </a:t>
            </a:r>
            <a:r>
              <a:rPr lang="en-US" sz="4400" b="1" spc="100" dirty="0">
                <a:solidFill>
                  <a:srgbClr val="B4DCFA">
                    <a:lumMod val="10000"/>
                  </a:srgbClr>
                </a:solidFill>
                <a:latin typeface="Times New Roman" panose="02020603050405020304" pitchFamily="18" charset="0"/>
                <a:cs typeface="Times New Roman" panose="02020603050405020304" pitchFamily="18" charset="0"/>
              </a:rPr>
              <a:t>II</a:t>
            </a:r>
            <a:r>
              <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rPr>
              <a:t>I</a:t>
            </a:r>
          </a:p>
        </p:txBody>
      </p:sp>
      <p:sp>
        <p:nvSpPr>
          <p:cNvPr id="18" name="Rounded Rectangle 17"/>
          <p:cNvSpPr/>
          <p:nvPr/>
        </p:nvSpPr>
        <p:spPr>
          <a:xfrm>
            <a:off x="0" y="2838450"/>
            <a:ext cx="12192000" cy="18859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174625" lvl="0" algn="ctr">
              <a:defRPr/>
            </a:pPr>
            <a:r>
              <a:rPr lang="vi-VN" sz="3200" b="1">
                <a:solidFill>
                  <a:srgbClr val="003300"/>
                </a:solidFill>
                <a:latin typeface="Times New Roman" panose="02020603050405020304" pitchFamily="18" charset="0"/>
                <a:cs typeface="Times New Roman" panose="02020603050405020304" pitchFamily="18" charset="0"/>
              </a:rPr>
              <a:t>QUAN ĐIỂM, MỤC TIÊU VỀ TIẾP TỤC ĐỔI MỚI, </a:t>
            </a:r>
          </a:p>
          <a:p>
            <a:pPr marL="174625" lvl="0" algn="ctr">
              <a:defRPr/>
            </a:pPr>
            <a:r>
              <a:rPr lang="vi-VN" sz="3200" b="1">
                <a:solidFill>
                  <a:srgbClr val="003300"/>
                </a:solidFill>
                <a:latin typeface="Times New Roman" panose="02020603050405020304" pitchFamily="18" charset="0"/>
                <a:cs typeface="Times New Roman" panose="02020603050405020304" pitchFamily="18" charset="0"/>
              </a:rPr>
              <a:t>HOÀN THIỆN THỂ CHẾ, CHÍNH SÁCH VỀ ĐẤT ĐAI</a:t>
            </a:r>
            <a:endParaRPr kumimoji="0" lang="en-US" sz="3200" b="1"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056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1 – Quan điểm</a:t>
            </a:r>
          </a:p>
        </p:txBody>
      </p:sp>
      <p:grpSp>
        <p:nvGrpSpPr>
          <p:cNvPr id="14" name="Group 13"/>
          <p:cNvGrpSpPr/>
          <p:nvPr/>
        </p:nvGrpSpPr>
        <p:grpSpPr>
          <a:xfrm>
            <a:off x="89503" y="1062788"/>
            <a:ext cx="11950097" cy="5632651"/>
            <a:chOff x="-15364" y="1679206"/>
            <a:chExt cx="12207364" cy="4826700"/>
          </a:xfrm>
        </p:grpSpPr>
        <p:grpSp>
          <p:nvGrpSpPr>
            <p:cNvPr id="16" name="Group 15"/>
            <p:cNvGrpSpPr/>
            <p:nvPr/>
          </p:nvGrpSpPr>
          <p:grpSpPr>
            <a:xfrm>
              <a:off x="131900" y="1679209"/>
              <a:ext cx="12060100" cy="4826697"/>
              <a:chOff x="131900" y="1679209"/>
              <a:chExt cx="12060100" cy="4826697"/>
            </a:xfrm>
          </p:grpSpPr>
          <p:sp>
            <p:nvSpPr>
              <p:cNvPr id="21" name="Rectangle 2"/>
              <p:cNvSpPr/>
              <p:nvPr/>
            </p:nvSpPr>
            <p:spPr>
              <a:xfrm>
                <a:off x="131900" y="1679209"/>
                <a:ext cx="12060100" cy="4826697"/>
              </a:xfrm>
              <a:prstGeom prst="roundRect">
                <a:avLst/>
              </a:prstGeom>
              <a:solidFill>
                <a:schemeClr val="accent2">
                  <a:lumMod val="20000"/>
                  <a:lumOff val="80000"/>
                </a:schemeClr>
              </a:solidFill>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marL="1076325" indent="355600" algn="just">
                  <a:defRPr/>
                </a:pP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Nghị</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quyết</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khẳng</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định</a:t>
                </a:r>
                <a:r>
                  <a:rPr lang="vi-VN" sz="2200" dirty="0">
                    <a:solidFill>
                      <a:prstClr val="black"/>
                    </a:solidFill>
                    <a:latin typeface="Times New Roman" panose="02020603050405020304" pitchFamily="18" charset="0"/>
                    <a:cs typeface="Times New Roman" panose="02020603050405020304" pitchFamily="18" charset="0"/>
                  </a:rPr>
                  <a:t> quan </a:t>
                </a:r>
                <a:r>
                  <a:rPr lang="vi-VN" sz="2200" dirty="0" err="1">
                    <a:solidFill>
                      <a:prstClr val="black"/>
                    </a:solidFill>
                    <a:latin typeface="Times New Roman" panose="02020603050405020304" pitchFamily="18" charset="0"/>
                    <a:cs typeface="Times New Roman" panose="02020603050405020304" pitchFamily="18" charset="0"/>
                  </a:rPr>
                  <a:t>điểm</a:t>
                </a:r>
                <a:r>
                  <a:rPr lang="vi-VN" sz="2200" dirty="0">
                    <a:solidFill>
                      <a:prstClr val="black"/>
                    </a:solidFill>
                    <a:latin typeface="Times New Roman" panose="02020603050405020304" pitchFamily="18" charset="0"/>
                    <a:cs typeface="Times New Roman" panose="02020603050405020304" pitchFamily="18" charset="0"/>
                  </a:rPr>
                  <a:t> xuyên </a:t>
                </a:r>
                <a:r>
                  <a:rPr lang="vi-VN" sz="2200" dirty="0" err="1">
                    <a:solidFill>
                      <a:prstClr val="black"/>
                    </a:solidFill>
                    <a:latin typeface="Times New Roman" panose="02020603050405020304" pitchFamily="18" charset="0"/>
                    <a:cs typeface="Times New Roman" panose="02020603050405020304" pitchFamily="18" charset="0"/>
                  </a:rPr>
                  <a:t>suốt</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của</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Đảng</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về</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đất</a:t>
                </a:r>
                <a:r>
                  <a:rPr lang="vi-VN" sz="2200" dirty="0">
                    <a:solidFill>
                      <a:prstClr val="black"/>
                    </a:solidFill>
                    <a:latin typeface="Times New Roman" panose="02020603050405020304" pitchFamily="18" charset="0"/>
                    <a:cs typeface="Times New Roman" panose="02020603050405020304" pitchFamily="18" charset="0"/>
                  </a:rPr>
                  <a:t> đai: </a:t>
                </a:r>
                <a:r>
                  <a:rPr lang="vi-VN" sz="2200" i="1" dirty="0" err="1">
                    <a:solidFill>
                      <a:prstClr val="black"/>
                    </a:solidFill>
                    <a:latin typeface="Times New Roman" panose="02020603050405020304" pitchFamily="18" charset="0"/>
                    <a:cs typeface="Times New Roman" panose="02020603050405020304" pitchFamily="18" charset="0"/>
                  </a:rPr>
                  <a:t>Đất</a:t>
                </a:r>
                <a:r>
                  <a:rPr lang="vi-VN" sz="2200" i="1" dirty="0">
                    <a:solidFill>
                      <a:prstClr val="black"/>
                    </a:solidFill>
                    <a:latin typeface="Times New Roman" panose="02020603050405020304" pitchFamily="18" charset="0"/>
                    <a:cs typeface="Times New Roman" panose="02020603050405020304" pitchFamily="18" charset="0"/>
                  </a:rPr>
                  <a:t> đai </a:t>
                </a:r>
                <a:r>
                  <a:rPr lang="vi-VN" sz="2200" i="1" dirty="0" err="1">
                    <a:solidFill>
                      <a:prstClr val="black"/>
                    </a:solidFill>
                    <a:latin typeface="Times New Roman" panose="02020603050405020304" pitchFamily="18" charset="0"/>
                    <a:cs typeface="Times New Roman" panose="02020603050405020304" pitchFamily="18" charset="0"/>
                  </a:rPr>
                  <a:t>thuộc</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sở</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hữu</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toàn</a:t>
                </a:r>
                <a:r>
                  <a:rPr lang="vi-VN" sz="2200" i="1" dirty="0">
                    <a:solidFill>
                      <a:prstClr val="black"/>
                    </a:solidFill>
                    <a:latin typeface="Times New Roman" panose="02020603050405020304" pitchFamily="18" charset="0"/>
                    <a:cs typeface="Times New Roman" panose="02020603050405020304" pitchFamily="18" charset="0"/>
                  </a:rPr>
                  <a:t> dân do </a:t>
                </a:r>
                <a:r>
                  <a:rPr lang="vi-VN" sz="2200" i="1" dirty="0" err="1">
                    <a:solidFill>
                      <a:prstClr val="black"/>
                    </a:solidFill>
                    <a:latin typeface="Times New Roman" panose="02020603050405020304" pitchFamily="18" charset="0"/>
                    <a:cs typeface="Times New Roman" panose="02020603050405020304" pitchFamily="18" charset="0"/>
                  </a:rPr>
                  <a:t>Nhà</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nước</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là</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đại</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diện</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chủ</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sở</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hữu</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và</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thống</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nhất</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quản</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lý</a:t>
                </a:r>
                <a:r>
                  <a:rPr lang="vi-VN" sz="2200" i="1" dirty="0">
                    <a:solidFill>
                      <a:prstClr val="black"/>
                    </a:solidFill>
                    <a:latin typeface="Times New Roman" panose="02020603050405020304" pitchFamily="18" charset="0"/>
                    <a:cs typeface="Times New Roman" panose="02020603050405020304" pitchFamily="18" charset="0"/>
                  </a:rPr>
                  <a:t>.</a:t>
                </a:r>
              </a:p>
              <a:p>
                <a:pPr marL="1076325" indent="355600" algn="just">
                  <a:defRPr/>
                </a:pPr>
                <a:r>
                  <a:rPr lang="vi-VN" sz="2200" b="1" dirty="0" err="1">
                    <a:solidFill>
                      <a:prstClr val="black"/>
                    </a:solidFill>
                    <a:latin typeface="Times New Roman" panose="02020603050405020304" pitchFamily="18" charset="0"/>
                    <a:cs typeface="Times New Roman" panose="02020603050405020304" pitchFamily="18" charset="0"/>
                  </a:rPr>
                  <a:t>Điểm</a:t>
                </a:r>
                <a:r>
                  <a:rPr lang="vi-VN" sz="2200" b="1" dirty="0">
                    <a:solidFill>
                      <a:prstClr val="black"/>
                    </a:solidFill>
                    <a:latin typeface="Times New Roman" panose="02020603050405020304" pitchFamily="18" charset="0"/>
                    <a:cs typeface="Times New Roman" panose="02020603050405020304" pitchFamily="18" charset="0"/>
                  </a:rPr>
                  <a:t> </a:t>
                </a:r>
                <a:r>
                  <a:rPr lang="vi-VN" sz="2200" b="1" dirty="0" err="1">
                    <a:solidFill>
                      <a:prstClr val="black"/>
                    </a:solidFill>
                    <a:latin typeface="Times New Roman" panose="02020603050405020304" pitchFamily="18" charset="0"/>
                    <a:cs typeface="Times New Roman" panose="02020603050405020304" pitchFamily="18" charset="0"/>
                  </a:rPr>
                  <a:t>mới</a:t>
                </a:r>
                <a:r>
                  <a:rPr lang="vi-VN" sz="2200" b="1"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của</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Nghị</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quyết</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lần</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này</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là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làm</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rõ</a:t>
                </a:r>
                <a:r>
                  <a:rPr lang="vi-VN" sz="2200" dirty="0">
                    <a:solidFill>
                      <a:prstClr val="black"/>
                    </a:solidFill>
                    <a:latin typeface="Times New Roman" panose="02020603050405020304" pitchFamily="18" charset="0"/>
                    <a:cs typeface="Times New Roman" panose="02020603050405020304" pitchFamily="18" charset="0"/>
                  </a:rPr>
                  <a:t> hơn </a:t>
                </a:r>
                <a:r>
                  <a:rPr lang="vi-VN" sz="2200" dirty="0" err="1">
                    <a:solidFill>
                      <a:prstClr val="black"/>
                    </a:solidFill>
                    <a:latin typeface="Times New Roman" panose="02020603050405020304" pitchFamily="18" charset="0"/>
                    <a:cs typeface="Times New Roman" panose="02020603050405020304" pitchFamily="18" charset="0"/>
                  </a:rPr>
                  <a:t>về</a:t>
                </a:r>
                <a:r>
                  <a:rPr lang="vi-VN" sz="2200" dirty="0">
                    <a:solidFill>
                      <a:prstClr val="black"/>
                    </a:solidFill>
                    <a:latin typeface="Times New Roman" panose="02020603050405020304" pitchFamily="18" charset="0"/>
                    <a:cs typeface="Times New Roman" panose="02020603050405020304" pitchFamily="18" charset="0"/>
                  </a:rPr>
                  <a:t> vai </a:t>
                </a:r>
                <a:r>
                  <a:rPr lang="vi-VN" sz="2200" dirty="0" err="1">
                    <a:solidFill>
                      <a:prstClr val="black"/>
                    </a:solidFill>
                    <a:latin typeface="Times New Roman" panose="02020603050405020304" pitchFamily="18" charset="0"/>
                    <a:cs typeface="Times New Roman" panose="02020603050405020304" pitchFamily="18" charset="0"/>
                  </a:rPr>
                  <a:t>trò</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của</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Nhà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nước</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với</a:t>
                </a:r>
                <a:r>
                  <a:rPr lang="vi-VN" sz="2200" dirty="0">
                    <a:solidFill>
                      <a:prstClr val="black"/>
                    </a:solidFill>
                    <a:latin typeface="Times New Roman" panose="02020603050405020304" pitchFamily="18" charset="0"/>
                    <a:cs typeface="Times New Roman" panose="02020603050405020304" pitchFamily="18" charset="0"/>
                  </a:rPr>
                  <a:t> tư </a:t>
                </a:r>
                <a:r>
                  <a:rPr lang="vi-VN" sz="2200" dirty="0" err="1">
                    <a:solidFill>
                      <a:prstClr val="black"/>
                    </a:solidFill>
                    <a:latin typeface="Times New Roman" panose="02020603050405020304" pitchFamily="18" charset="0"/>
                    <a:cs typeface="Times New Roman" panose="02020603050405020304" pitchFamily="18" charset="0"/>
                  </a:rPr>
                  <a:t>cách</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là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đại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diện</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chủ</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sở</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hữu</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nội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hàm</a:t>
                </a:r>
                <a:r>
                  <a:rPr lang="vi-VN" sz="2200" dirty="0">
                    <a:solidFill>
                      <a:prstClr val="black"/>
                    </a:solidFill>
                    <a:latin typeface="Times New Roman" panose="02020603050405020304" pitchFamily="18" charset="0"/>
                    <a:cs typeface="Times New Roman" panose="02020603050405020304" pitchFamily="18" charset="0"/>
                  </a:rPr>
                  <a:t>, ý </a:t>
                </a:r>
                <a:r>
                  <a:rPr lang="vi-VN" sz="2200" dirty="0" err="1">
                    <a:solidFill>
                      <a:prstClr val="black"/>
                    </a:solidFill>
                    <a:latin typeface="Times New Roman" panose="02020603050405020304" pitchFamily="18" charset="0"/>
                    <a:cs typeface="Times New Roman" panose="02020603050405020304" pitchFamily="18" charset="0"/>
                  </a:rPr>
                  <a:t>nghĩa</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của</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chế</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độ</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sở</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hữu</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toàn</a:t>
                </a:r>
                <a:r>
                  <a:rPr lang="vi-VN" sz="2200" dirty="0">
                    <a:solidFill>
                      <a:prstClr val="black"/>
                    </a:solidFill>
                    <a:latin typeface="Times New Roman" panose="02020603050405020304" pitchFamily="18" charset="0"/>
                    <a:cs typeface="Times New Roman" panose="02020603050405020304" pitchFamily="18" charset="0"/>
                  </a:rPr>
                  <a:t> dân </a:t>
                </a:r>
                <a:r>
                  <a:rPr lang="vi-VN" sz="2200" dirty="0" err="1">
                    <a:solidFill>
                      <a:prstClr val="black"/>
                    </a:solidFill>
                    <a:latin typeface="Times New Roman" panose="02020603050405020304" pitchFamily="18" charset="0"/>
                    <a:cs typeface="Times New Roman" panose="02020603050405020304" pitchFamily="18" charset="0"/>
                  </a:rPr>
                  <a:t>về</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đất</a:t>
                </a:r>
                <a:r>
                  <a:rPr lang="vi-VN" sz="2200" dirty="0">
                    <a:solidFill>
                      <a:prstClr val="black"/>
                    </a:solidFill>
                    <a:latin typeface="Times New Roman" panose="02020603050405020304" pitchFamily="18" charset="0"/>
                    <a:cs typeface="Times New Roman" panose="02020603050405020304" pitchFamily="18" charset="0"/>
                  </a:rPr>
                  <a:t> đai; </a:t>
                </a:r>
                <a:r>
                  <a:rPr lang="vi-VN" sz="2200" dirty="0" err="1">
                    <a:solidFill>
                      <a:prstClr val="black"/>
                    </a:solidFill>
                    <a:latin typeface="Times New Roman" panose="02020603050405020304" pitchFamily="18" charset="0"/>
                    <a:cs typeface="Times New Roman" panose="02020603050405020304" pitchFamily="18" charset="0"/>
                  </a:rPr>
                  <a:t>đồng</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thời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đặt</a:t>
                </a:r>
                <a:r>
                  <a:rPr lang="vi-VN" sz="2200" dirty="0">
                    <a:solidFill>
                      <a:prstClr val="black"/>
                    </a:solidFill>
                    <a:latin typeface="Times New Roman" panose="02020603050405020304" pitchFamily="18" charset="0"/>
                    <a:cs typeface="Times New Roman" panose="02020603050405020304" pitchFamily="18" charset="0"/>
                  </a:rPr>
                  <a:t> ra yêu </a:t>
                </a:r>
                <a:r>
                  <a:rPr lang="vi-VN" sz="2200" dirty="0" err="1">
                    <a:solidFill>
                      <a:prstClr val="black"/>
                    </a:solidFill>
                    <a:latin typeface="Times New Roman" panose="02020603050405020304" pitchFamily="18" charset="0"/>
                    <a:cs typeface="Times New Roman" panose="02020603050405020304" pitchFamily="18" charset="0"/>
                  </a:rPr>
                  <a:t>cầu</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mới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phải</a:t>
                </a:r>
                <a:r>
                  <a:rPr lang="vi-VN" sz="2200" dirty="0">
                    <a:solidFill>
                      <a:prstClr val="black"/>
                    </a:solidFill>
                    <a:latin typeface="Times New Roman" panose="02020603050405020304" pitchFamily="18" charset="0"/>
                    <a:cs typeface="Times New Roman" panose="02020603050405020304" pitchFamily="18" charset="0"/>
                  </a:rPr>
                  <a:t> công khai, minh </a:t>
                </a:r>
                <a:r>
                  <a:rPr lang="vi-VN" sz="2200" dirty="0" err="1">
                    <a:solidFill>
                      <a:prstClr val="black"/>
                    </a:solidFill>
                    <a:latin typeface="Times New Roman" panose="02020603050405020304" pitchFamily="18" charset="0"/>
                    <a:cs typeface="Times New Roman" panose="02020603050405020304" pitchFamily="18" charset="0"/>
                  </a:rPr>
                  <a:t>bạch</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trách</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nhiệm</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phải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giải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trình</a:t>
                </a:r>
                <a:r>
                  <a:rPr lang="vi-VN" sz="2200" dirty="0">
                    <a:solidFill>
                      <a:prstClr val="black"/>
                    </a:solidFill>
                    <a:latin typeface="Times New Roman" panose="02020603050405020304" pitchFamily="18" charset="0"/>
                    <a:cs typeface="Times New Roman" panose="02020603050405020304" pitchFamily="18" charset="0"/>
                  </a:rPr>
                  <a:t> trong thu </a:t>
                </a:r>
                <a:r>
                  <a:rPr lang="vi-VN" sz="2200" dirty="0" err="1">
                    <a:solidFill>
                      <a:prstClr val="black"/>
                    </a:solidFill>
                    <a:latin typeface="Times New Roman" panose="02020603050405020304" pitchFamily="18" charset="0"/>
                    <a:cs typeface="Times New Roman" panose="02020603050405020304" pitchFamily="18" charset="0"/>
                  </a:rPr>
                  <a:t>hồi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đất</a:t>
                </a:r>
                <a:r>
                  <a:rPr lang="vi-VN" sz="2200" dirty="0">
                    <a:solidFill>
                      <a:prstClr val="black"/>
                    </a:solidFill>
                    <a:latin typeface="Times New Roman" panose="02020603050405020304" pitchFamily="18" charset="0"/>
                    <a:cs typeface="Times New Roman" panose="02020603050405020304" pitchFamily="18" charset="0"/>
                  </a:rPr>
                  <a:t>.</a:t>
                </a:r>
              </a:p>
              <a:p>
                <a:pPr marL="1076325" indent="355600" algn="just">
                  <a:defRPr/>
                </a:pP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Đồng</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thời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Nghị</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quyết</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nhấn</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mạnh</a:t>
                </a:r>
                <a:r>
                  <a:rPr lang="vi-VN" sz="2200" dirty="0">
                    <a:solidFill>
                      <a:prstClr val="black"/>
                    </a:solidFill>
                    <a:latin typeface="Times New Roman" panose="02020603050405020304" pitchFamily="18" charset="0"/>
                    <a:cs typeface="Times New Roman" panose="02020603050405020304" pitchFamily="18" charset="0"/>
                  </a:rPr>
                  <a:t> quan </a:t>
                </a:r>
                <a:r>
                  <a:rPr lang="vi-VN" sz="2200" dirty="0" err="1">
                    <a:solidFill>
                      <a:prstClr val="black"/>
                    </a:solidFill>
                    <a:latin typeface="Times New Roman" panose="02020603050405020304" pitchFamily="18" charset="0"/>
                    <a:cs typeface="Times New Roman" panose="02020603050405020304" pitchFamily="18" charset="0"/>
                  </a:rPr>
                  <a:t>điểm</a:t>
                </a:r>
                <a:r>
                  <a:rPr lang="vi-VN" sz="2200"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Nhà</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nước</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thống</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nhất</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quản</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lý</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đất</a:t>
                </a:r>
                <a:r>
                  <a:rPr lang="vi-VN" sz="2200" i="1" dirty="0">
                    <a:solidFill>
                      <a:prstClr val="black"/>
                    </a:solidFill>
                    <a:latin typeface="Times New Roman" panose="02020603050405020304" pitchFamily="18" charset="0"/>
                    <a:cs typeface="Times New Roman" panose="02020603050405020304" pitchFamily="18" charset="0"/>
                  </a:rPr>
                  <a:t> đai theo </a:t>
                </a:r>
                <a:r>
                  <a:rPr lang="vi-VN" sz="2200" i="1" dirty="0" err="1">
                    <a:solidFill>
                      <a:prstClr val="black"/>
                    </a:solidFill>
                    <a:latin typeface="Times New Roman" panose="02020603050405020304" pitchFamily="18" charset="0"/>
                    <a:cs typeface="Times New Roman" panose="02020603050405020304" pitchFamily="18" charset="0"/>
                  </a:rPr>
                  <a:t>lãnh</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thổ</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quốc</a:t>
                </a:r>
                <a:r>
                  <a:rPr lang="vi-VN" sz="2200" i="1" dirty="0">
                    <a:solidFill>
                      <a:prstClr val="black"/>
                    </a:solidFill>
                    <a:latin typeface="Times New Roman" panose="02020603050405020304" pitchFamily="18" charset="0"/>
                    <a:cs typeface="Times New Roman" panose="02020603050405020304" pitchFamily="18" charset="0"/>
                  </a:rPr>
                  <a:t> gia, </a:t>
                </a:r>
                <a:r>
                  <a:rPr lang="vi-VN" sz="2200" i="1" dirty="0" err="1">
                    <a:solidFill>
                      <a:prstClr val="black"/>
                    </a:solidFill>
                    <a:latin typeface="Times New Roman" panose="02020603050405020304" pitchFamily="18" charset="0"/>
                    <a:cs typeface="Times New Roman" panose="02020603050405020304" pitchFamily="18" charset="0"/>
                  </a:rPr>
                  <a:t>cả</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về</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diện</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tích</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chất</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lượng</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giá</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trị</a:t>
                </a:r>
                <a:r>
                  <a:rPr lang="vi-VN" sz="2200" i="1" dirty="0">
                    <a:solidFill>
                      <a:prstClr val="black"/>
                    </a:solidFill>
                    <a:latin typeface="Times New Roman" panose="02020603050405020304" pitchFamily="18" charset="0"/>
                    <a:cs typeface="Times New Roman" panose="02020603050405020304" pitchFamily="18" charset="0"/>
                  </a:rPr>
                  <a:t> kinh tế, văn </a:t>
                </a:r>
                <a:r>
                  <a:rPr lang="vi-VN" sz="2200" i="1" dirty="0" err="1">
                    <a:solidFill>
                      <a:prstClr val="black"/>
                    </a:solidFill>
                    <a:latin typeface="Times New Roman" panose="02020603050405020304" pitchFamily="18" charset="0"/>
                    <a:cs typeface="Times New Roman" panose="02020603050405020304" pitchFamily="18" charset="0"/>
                  </a:rPr>
                  <a:t>hoá</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xã</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hội</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quốc</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dirty="0" err="1">
                    <a:solidFill>
                      <a:prstClr val="black"/>
                    </a:solidFill>
                    <a:latin typeface="Times New Roman" panose="02020603050405020304" pitchFamily="18" charset="0"/>
                    <a:cs typeface="Times New Roman" panose="02020603050405020304" pitchFamily="18" charset="0"/>
                  </a:rPr>
                  <a:t>phòng</a:t>
                </a:r>
                <a:r>
                  <a:rPr lang="vi-VN" sz="2200" i="1" dirty="0">
                    <a:solidFill>
                      <a:prstClr val="black"/>
                    </a:solidFill>
                    <a:latin typeface="Times New Roman" panose="02020603050405020304" pitchFamily="18" charset="0"/>
                    <a:cs typeface="Times New Roman" panose="02020603050405020304" pitchFamily="18" charset="0"/>
                  </a:rPr>
                  <a:t>, an ninh, môi </a:t>
                </a:r>
                <a:r>
                  <a:rPr lang="vi-VN" sz="2200" i="1" dirty="0" err="1">
                    <a:solidFill>
                      <a:prstClr val="black"/>
                    </a:solidFill>
                    <a:latin typeface="Times New Roman" panose="02020603050405020304" pitchFamily="18" charset="0"/>
                    <a:cs typeface="Times New Roman" panose="02020603050405020304" pitchFamily="18" charset="0"/>
                  </a:rPr>
                  <a:t>trường</a:t>
                </a:r>
                <a:r>
                  <a:rPr lang="vi-VN" sz="2200" i="1" dirty="0">
                    <a:solidFill>
                      <a:prstClr val="black"/>
                    </a:solidFill>
                    <a:latin typeface="Times New Roman" panose="02020603050405020304" pitchFamily="18" charset="0"/>
                    <a:cs typeface="Times New Roman" panose="02020603050405020304" pitchFamily="18" charset="0"/>
                  </a:rPr>
                  <a:t>; </a:t>
                </a:r>
                <a:r>
                  <a:rPr lang="vi-VN" sz="2200" i="1" u="sng" dirty="0">
                    <a:solidFill>
                      <a:prstClr val="black"/>
                    </a:solidFill>
                    <a:latin typeface="Times New Roman" panose="02020603050405020304" pitchFamily="18" charset="0"/>
                    <a:cs typeface="Times New Roman" panose="02020603050405020304" pitchFamily="18" charset="0"/>
                  </a:rPr>
                  <a:t>phân công </a:t>
                </a:r>
                <a:r>
                  <a:rPr lang="vi-VN" sz="2200" i="1" u="sng" dirty="0" err="1">
                    <a:solidFill>
                      <a:prstClr val="black"/>
                    </a:solidFill>
                    <a:latin typeface="Times New Roman" panose="02020603050405020304" pitchFamily="18" charset="0"/>
                    <a:cs typeface="Times New Roman" panose="02020603050405020304" pitchFamily="18" charset="0"/>
                  </a:rPr>
                  <a:t>hợp</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lý</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giữa</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các</a:t>
                </a:r>
                <a:r>
                  <a:rPr lang="vi-VN" sz="2200" i="1" u="sng" dirty="0">
                    <a:solidFill>
                      <a:prstClr val="black"/>
                    </a:solidFill>
                    <a:latin typeface="Times New Roman" panose="02020603050405020304" pitchFamily="18" charset="0"/>
                    <a:cs typeface="Times New Roman" panose="02020603050405020304" pitchFamily="18" charset="0"/>
                  </a:rPr>
                  <a:t> cơ quan </a:t>
                </a:r>
                <a:r>
                  <a:rPr lang="vi-VN" sz="2200" i="1" u="sng" dirty="0" err="1">
                    <a:solidFill>
                      <a:prstClr val="black"/>
                    </a:solidFill>
                    <a:latin typeface="Times New Roman" panose="02020603050405020304" pitchFamily="18" charset="0"/>
                    <a:cs typeface="Times New Roman" panose="02020603050405020304" pitchFamily="18" charset="0"/>
                  </a:rPr>
                  <a:t>nhà</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nước</a:t>
                </a:r>
                <a:r>
                  <a:rPr lang="vi-VN" sz="2200" i="1" u="sng" dirty="0">
                    <a:solidFill>
                      <a:prstClr val="black"/>
                    </a:solidFill>
                    <a:latin typeface="Times New Roman" panose="02020603050405020304" pitchFamily="18" charset="0"/>
                    <a:cs typeface="Times New Roman" panose="02020603050405020304" pitchFamily="18" charset="0"/>
                  </a:rPr>
                  <a:t> ở Trung ương, </a:t>
                </a:r>
                <a:r>
                  <a:rPr lang="vi-VN" sz="2200" i="1" u="sng" dirty="0" err="1">
                    <a:solidFill>
                      <a:prstClr val="black"/>
                    </a:solidFill>
                    <a:latin typeface="Times New Roman" panose="02020603050405020304" pitchFamily="18" charset="0"/>
                    <a:cs typeface="Times New Roman" panose="02020603050405020304" pitchFamily="18" charset="0"/>
                  </a:rPr>
                  <a:t>đồng</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thời</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có</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sự</a:t>
                </a:r>
                <a:r>
                  <a:rPr lang="vi-VN" sz="2200" i="1" u="sng" dirty="0">
                    <a:solidFill>
                      <a:prstClr val="black"/>
                    </a:solidFill>
                    <a:latin typeface="Times New Roman" panose="02020603050405020304" pitchFamily="18" charset="0"/>
                    <a:cs typeface="Times New Roman" panose="02020603050405020304" pitchFamily="18" charset="0"/>
                  </a:rPr>
                  <a:t> phân </a:t>
                </a:r>
                <a:r>
                  <a:rPr lang="vi-VN" sz="2200" i="1" u="sng" dirty="0" err="1">
                    <a:solidFill>
                      <a:prstClr val="black"/>
                    </a:solidFill>
                    <a:latin typeface="Times New Roman" panose="02020603050405020304" pitchFamily="18" charset="0"/>
                    <a:cs typeface="Times New Roman" panose="02020603050405020304" pitchFamily="18" charset="0"/>
                  </a:rPr>
                  <a:t>cấp</a:t>
                </a:r>
                <a:r>
                  <a:rPr lang="vi-VN" sz="2200" i="1" u="sng" dirty="0">
                    <a:solidFill>
                      <a:prstClr val="black"/>
                    </a:solidFill>
                    <a:latin typeface="Times New Roman" panose="02020603050405020304" pitchFamily="18" charset="0"/>
                    <a:cs typeface="Times New Roman" panose="02020603050405020304" pitchFamily="18" charset="0"/>
                  </a:rPr>
                  <a:t>, phân </a:t>
                </a:r>
                <a:r>
                  <a:rPr lang="vi-VN" sz="2200" i="1" u="sng" dirty="0" err="1">
                    <a:solidFill>
                      <a:prstClr val="black"/>
                    </a:solidFill>
                    <a:latin typeface="Times New Roman" panose="02020603050405020304" pitchFamily="18" charset="0"/>
                    <a:cs typeface="Times New Roman" panose="02020603050405020304" pitchFamily="18" charset="0"/>
                  </a:rPr>
                  <a:t>quyền</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phù</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hợp</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hiệu</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quả</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đối</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với</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địa</a:t>
                </a:r>
                <a:r>
                  <a:rPr lang="vi-VN" sz="2200" i="1" u="sng" dirty="0">
                    <a:solidFill>
                      <a:prstClr val="black"/>
                    </a:solidFill>
                    <a:latin typeface="Times New Roman" panose="02020603050405020304" pitchFamily="18" charset="0"/>
                    <a:cs typeface="Times New Roman" panose="02020603050405020304" pitchFamily="18" charset="0"/>
                  </a:rPr>
                  <a:t> phương </a:t>
                </a:r>
                <a:r>
                  <a:rPr lang="vi-VN" sz="2200" i="1" u="sng" dirty="0" err="1">
                    <a:solidFill>
                      <a:prstClr val="black"/>
                    </a:solidFill>
                    <a:latin typeface="Times New Roman" panose="02020603050405020304" pitchFamily="18" charset="0"/>
                    <a:cs typeface="Times New Roman" panose="02020603050405020304" pitchFamily="18" charset="0"/>
                  </a:rPr>
                  <a:t>và</a:t>
                </a:r>
                <a:r>
                  <a:rPr lang="vi-VN" sz="2200" i="1" u="sng" dirty="0">
                    <a:solidFill>
                      <a:prstClr val="black"/>
                    </a:solidFill>
                    <a:latin typeface="Times New Roman" panose="02020603050405020304" pitchFamily="18" charset="0"/>
                    <a:cs typeface="Times New Roman" panose="02020603050405020304" pitchFamily="18" charset="0"/>
                  </a:rPr>
                  <a:t> tăng </a:t>
                </a:r>
                <a:r>
                  <a:rPr lang="vi-VN" sz="2200" i="1" u="sng" dirty="0" err="1">
                    <a:solidFill>
                      <a:prstClr val="black"/>
                    </a:solidFill>
                    <a:latin typeface="Times New Roman" panose="02020603050405020304" pitchFamily="18" charset="0"/>
                    <a:cs typeface="Times New Roman" panose="02020603050405020304" pitchFamily="18" charset="0"/>
                  </a:rPr>
                  <a:t>cường</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kiểm</a:t>
                </a:r>
                <a:r>
                  <a:rPr lang="vi-VN" sz="2200" i="1" u="sng" dirty="0">
                    <a:solidFill>
                      <a:prstClr val="black"/>
                    </a:solidFill>
                    <a:latin typeface="Times New Roman" panose="02020603050405020304" pitchFamily="18" charset="0"/>
                    <a:cs typeface="Times New Roman" panose="02020603050405020304" pitchFamily="18" charset="0"/>
                  </a:rPr>
                  <a:t> tra, </a:t>
                </a:r>
                <a:r>
                  <a:rPr lang="vi-VN" sz="2200" i="1" u="sng" dirty="0" err="1">
                    <a:solidFill>
                      <a:prstClr val="black"/>
                    </a:solidFill>
                    <a:latin typeface="Times New Roman" panose="02020603050405020304" pitchFamily="18" charset="0"/>
                    <a:cs typeface="Times New Roman" panose="02020603050405020304" pitchFamily="18" charset="0"/>
                  </a:rPr>
                  <a:t>giám</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sát</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kiểm</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soát</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xử</a:t>
                </a:r>
                <a:r>
                  <a:rPr lang="vi-VN" sz="2200" i="1" u="sng" dirty="0">
                    <a:solidFill>
                      <a:prstClr val="black"/>
                    </a:solidFill>
                    <a:latin typeface="Times New Roman" panose="02020603050405020304" pitchFamily="18" charset="0"/>
                    <a:cs typeface="Times New Roman" panose="02020603050405020304" pitchFamily="18" charset="0"/>
                  </a:rPr>
                  <a:t> </a:t>
                </a:r>
                <a:r>
                  <a:rPr lang="vi-VN" sz="2200" i="1" u="sng" dirty="0" err="1">
                    <a:solidFill>
                      <a:prstClr val="black"/>
                    </a:solidFill>
                    <a:latin typeface="Times New Roman" panose="02020603050405020304" pitchFamily="18" charset="0"/>
                    <a:cs typeface="Times New Roman" panose="02020603050405020304" pitchFamily="18" charset="0"/>
                  </a:rPr>
                  <a:t>lý</a:t>
                </a:r>
                <a:r>
                  <a:rPr lang="vi-VN" sz="2200" i="1" u="sng" dirty="0">
                    <a:solidFill>
                      <a:prstClr val="black"/>
                    </a:solidFill>
                    <a:latin typeface="Times New Roman" panose="02020603050405020304" pitchFamily="18" charset="0"/>
                    <a:cs typeface="Times New Roman" panose="02020603050405020304" pitchFamily="18" charset="0"/>
                  </a:rPr>
                  <a:t> vi </a:t>
                </a:r>
                <a:r>
                  <a:rPr lang="vi-VN" sz="2200" i="1" u="sng" dirty="0" err="1">
                    <a:solidFill>
                      <a:prstClr val="black"/>
                    </a:solidFill>
                    <a:latin typeface="Times New Roman" panose="02020603050405020304" pitchFamily="18" charset="0"/>
                    <a:cs typeface="Times New Roman" panose="02020603050405020304" pitchFamily="18" charset="0"/>
                  </a:rPr>
                  <a:t>phạm</a:t>
                </a:r>
                <a:r>
                  <a:rPr lang="vi-VN" sz="2200" i="1" u="sng" dirty="0">
                    <a:solidFill>
                      <a:prstClr val="black"/>
                    </a:solidFill>
                    <a:latin typeface="Times New Roman" panose="02020603050405020304" pitchFamily="18" charset="0"/>
                    <a:cs typeface="Times New Roman" panose="02020603050405020304" pitchFamily="18" charset="0"/>
                  </a:rPr>
                  <a:t>. </a:t>
                </a:r>
              </a:p>
              <a:p>
                <a:pPr marL="1076325" indent="355600" algn="just">
                  <a:defRPr/>
                </a:pPr>
                <a:r>
                  <a:rPr lang="vi-VN" sz="2200" dirty="0">
                    <a:solidFill>
                      <a:prstClr val="black"/>
                    </a:solidFill>
                    <a:latin typeface="Times New Roman" panose="02020603050405020304" pitchFamily="18" charset="0"/>
                    <a:cs typeface="Times New Roman" panose="02020603050405020304" pitchFamily="18" charset="0"/>
                  </a:rPr>
                  <a:t>Đây </a:t>
                </a:r>
                <a:r>
                  <a:rPr lang="vi-VN" sz="2200" dirty="0" err="1">
                    <a:solidFill>
                      <a:prstClr val="black"/>
                    </a:solidFill>
                    <a:latin typeface="Times New Roman" panose="02020603050405020304" pitchFamily="18" charset="0"/>
                    <a:cs typeface="Times New Roman" panose="02020603050405020304" pitchFamily="18" charset="0"/>
                  </a:rPr>
                  <a:t>là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nội</a:t>
                </a:r>
                <a:r>
                  <a:rPr lang="vi-VN" sz="2200" dirty="0">
                    <a:solidFill>
                      <a:prstClr val="black"/>
                    </a:solidFill>
                    <a:latin typeface="Times New Roman" panose="02020603050405020304" pitchFamily="18" charset="0"/>
                    <a:cs typeface="Times New Roman" panose="02020603050405020304" pitchFamily="18" charset="0"/>
                  </a:rPr>
                  <a:t> dung </a:t>
                </a:r>
                <a:r>
                  <a:rPr lang="vi-VN" sz="2200" dirty="0" err="1">
                    <a:solidFill>
                      <a:prstClr val="black"/>
                    </a:solidFill>
                    <a:latin typeface="Times New Roman" panose="02020603050405020304" pitchFamily="18" charset="0"/>
                    <a:cs typeface="Times New Roman" panose="02020603050405020304" pitchFamily="18" charset="0"/>
                  </a:rPr>
                  <a:t>có</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nhiều</a:t>
                </a:r>
                <a:r>
                  <a:rPr lang="vi-VN" sz="2200" dirty="0">
                    <a:solidFill>
                      <a:prstClr val="black"/>
                    </a:solidFill>
                    <a:latin typeface="Times New Roman" panose="02020603050405020304" pitchFamily="18" charset="0"/>
                    <a:cs typeface="Times New Roman" panose="02020603050405020304" pitchFamily="18" charset="0"/>
                  </a:rPr>
                  <a:t> </a:t>
                </a:r>
                <a:r>
                  <a:rPr lang="vi-VN" sz="2200" b="1" dirty="0" err="1">
                    <a:solidFill>
                      <a:prstClr val="black"/>
                    </a:solidFill>
                    <a:latin typeface="Times New Roman" panose="02020603050405020304" pitchFamily="18" charset="0"/>
                    <a:cs typeface="Times New Roman" panose="02020603050405020304" pitchFamily="18" charset="0"/>
                  </a:rPr>
                  <a:t>điểm</a:t>
                </a:r>
                <a:r>
                  <a:rPr lang="vi-VN" sz="2200" b="1" dirty="0">
                    <a:solidFill>
                      <a:prstClr val="black"/>
                    </a:solidFill>
                    <a:latin typeface="Times New Roman" panose="02020603050405020304" pitchFamily="18" charset="0"/>
                    <a:cs typeface="Times New Roman" panose="02020603050405020304" pitchFamily="18" charset="0"/>
                  </a:rPr>
                  <a:t> </a:t>
                </a:r>
                <a:r>
                  <a:rPr lang="vi-VN" sz="2200" b="1" dirty="0" err="1">
                    <a:solidFill>
                      <a:prstClr val="black"/>
                    </a:solidFill>
                    <a:latin typeface="Times New Roman" panose="02020603050405020304" pitchFamily="18" charset="0"/>
                    <a:cs typeface="Times New Roman" panose="02020603050405020304" pitchFamily="18" charset="0"/>
                  </a:rPr>
                  <a:t>mới</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bổ</a:t>
                </a:r>
                <a:r>
                  <a:rPr lang="vi-VN" sz="2200" dirty="0">
                    <a:solidFill>
                      <a:prstClr val="black"/>
                    </a:solidFill>
                    <a:latin typeface="Times New Roman" panose="02020603050405020304" pitchFamily="18" charset="0"/>
                    <a:cs typeface="Times New Roman" panose="02020603050405020304" pitchFamily="18" charset="0"/>
                  </a:rPr>
                  <a:t> sung, </a:t>
                </a:r>
                <a:r>
                  <a:rPr lang="vi-VN" sz="2200" dirty="0" err="1">
                    <a:solidFill>
                      <a:prstClr val="black"/>
                    </a:solidFill>
                    <a:latin typeface="Times New Roman" panose="02020603050405020304" pitchFamily="18" charset="0"/>
                    <a:cs typeface="Times New Roman" panose="02020603050405020304" pitchFamily="18" charset="0"/>
                  </a:rPr>
                  <a:t>làm</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rõ</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việc</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quản</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lý</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về</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đất</a:t>
                </a:r>
                <a:r>
                  <a:rPr lang="vi-VN" sz="2200" dirty="0">
                    <a:solidFill>
                      <a:prstClr val="black"/>
                    </a:solidFill>
                    <a:latin typeface="Times New Roman" panose="02020603050405020304" pitchFamily="18" charset="0"/>
                    <a:cs typeface="Times New Roman" panose="02020603050405020304" pitchFamily="18" charset="0"/>
                  </a:rPr>
                  <a:t> đai bao </a:t>
                </a:r>
                <a:r>
                  <a:rPr lang="vi-VN" sz="2200" dirty="0" err="1">
                    <a:solidFill>
                      <a:prstClr val="black"/>
                    </a:solidFill>
                    <a:latin typeface="Times New Roman" panose="02020603050405020304" pitchFamily="18" charset="0"/>
                    <a:cs typeface="Times New Roman" panose="02020603050405020304" pitchFamily="18" charset="0"/>
                  </a:rPr>
                  <a:t>gồm</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cả</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diện</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tích</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và</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chất</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lượng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đồng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thời</a:t>
                </a:r>
                <a:r>
                  <a:rPr lang="en-US" sz="2200" dirty="0">
                    <a:solidFill>
                      <a:prstClr val="black"/>
                    </a:solidFill>
                    <a:latin typeface="Times New Roman" panose="02020603050405020304" pitchFamily="18" charset="0"/>
                    <a:cs typeface="Times New Roman" panose="02020603050405020304" pitchFamily="18" charset="0"/>
                  </a:rPr>
                  <a:t>,</a:t>
                </a:r>
                <a:r>
                  <a:rPr lang="vi-VN" sz="2200" dirty="0">
                    <a:solidFill>
                      <a:prstClr val="black"/>
                    </a:solidFill>
                    <a:latin typeface="Times New Roman" panose="02020603050405020304" pitchFamily="18" charset="0"/>
                    <a:cs typeface="Times New Roman" panose="02020603050405020304" pitchFamily="18" charset="0"/>
                  </a:rPr>
                  <a:t> phân </a:t>
                </a:r>
                <a:r>
                  <a:rPr lang="vi-VN" sz="2200" dirty="0" err="1">
                    <a:solidFill>
                      <a:prstClr val="black"/>
                    </a:solidFill>
                    <a:latin typeface="Times New Roman" panose="02020603050405020304" pitchFamily="18" charset="0"/>
                    <a:cs typeface="Times New Roman" panose="02020603050405020304" pitchFamily="18" charset="0"/>
                  </a:rPr>
                  <a:t>cấp</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rõ</a:t>
                </a:r>
                <a:r>
                  <a:rPr lang="vi-VN" sz="2200" dirty="0">
                    <a:solidFill>
                      <a:prstClr val="black"/>
                    </a:solidFill>
                    <a:latin typeface="Times New Roman" panose="02020603050405020304" pitchFamily="18" charset="0"/>
                    <a:cs typeface="Times New Roman" panose="02020603050405020304" pitchFamily="18" charset="0"/>
                  </a:rPr>
                  <a:t> hơn </a:t>
                </a:r>
                <a:r>
                  <a:rPr lang="vi-VN" sz="2200" dirty="0" err="1">
                    <a:solidFill>
                      <a:prstClr val="black"/>
                    </a:solidFill>
                    <a:latin typeface="Times New Roman" panose="02020603050405020304" pitchFamily="18" charset="0"/>
                    <a:cs typeface="Times New Roman" panose="02020603050405020304" pitchFamily="18" charset="0"/>
                  </a:rPr>
                  <a:t>giữa</a:t>
                </a:r>
                <a:r>
                  <a:rPr lang="vi-VN" sz="2200" dirty="0">
                    <a:solidFill>
                      <a:prstClr val="black"/>
                    </a:solidFill>
                    <a:latin typeface="Times New Roman" panose="02020603050405020304" pitchFamily="18" charset="0"/>
                    <a:cs typeface="Times New Roman" panose="02020603050405020304" pitchFamily="18" charset="0"/>
                  </a:rPr>
                  <a:t> </a:t>
                </a:r>
                <a:r>
                  <a:rPr lang="vi-VN" sz="2200" dirty="0" err="1">
                    <a:solidFill>
                      <a:prstClr val="black"/>
                    </a:solidFill>
                    <a:latin typeface="Times New Roman" panose="02020603050405020304" pitchFamily="18" charset="0"/>
                    <a:cs typeface="Times New Roman" panose="02020603050405020304" pitchFamily="18" charset="0"/>
                  </a:rPr>
                  <a:t>các</a:t>
                </a:r>
                <a:r>
                  <a:rPr lang="vi-VN"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cấp</a:t>
                </a:r>
                <a:r>
                  <a:rPr lang="vi-VN" sz="2200" dirty="0">
                    <a:solidFill>
                      <a:prstClr val="black"/>
                    </a:solidFill>
                    <a:latin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22" name="Rectangle 46"/>
              <p:cNvSpPr>
                <a:spLocks noChangeArrowheads="1"/>
              </p:cNvSpPr>
              <p:nvPr/>
            </p:nvSpPr>
            <p:spPr bwMode="auto">
              <a:xfrm>
                <a:off x="1734327" y="3536109"/>
                <a:ext cx="10095723" cy="103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4950">
                  <a:solidFill>
                    <a:prstClr val="black"/>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5364" y="1679206"/>
              <a:ext cx="1494000" cy="4826698"/>
              <a:chOff x="1705928" y="1653442"/>
              <a:chExt cx="1900428" cy="1300455"/>
            </a:xfrm>
            <a:solidFill>
              <a:schemeClr val="accent6">
                <a:lumMod val="75000"/>
              </a:schemeClr>
            </a:solidFill>
          </p:grpSpPr>
          <p:sp>
            <p:nvSpPr>
              <p:cNvPr id="19"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 name="TextBox 41"/>
              <p:cNvSpPr txBox="1">
                <a:spLocks noChangeArrowheads="1"/>
              </p:cNvSpPr>
              <p:nvPr/>
            </p:nvSpPr>
            <p:spPr bwMode="auto">
              <a:xfrm>
                <a:off x="1893254" y="2190706"/>
                <a:ext cx="1214438" cy="213177"/>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a:solidFill>
                      <a:prstClr val="white"/>
                    </a:solidFill>
                    <a:effectLst>
                      <a:outerShdw blurRad="38100" dist="38100" dir="2700000" algn="tl">
                        <a:srgbClr val="000000">
                          <a:alpha val="43137"/>
                        </a:srgbClr>
                      </a:outerShdw>
                    </a:effectLst>
                    <a:latin typeface="Calibri"/>
                  </a:rPr>
                  <a:t>1</a:t>
                </a:r>
              </a:p>
            </p:txBody>
          </p:sp>
        </p:grpSp>
      </p:grpSp>
    </p:spTree>
    <p:extLst>
      <p:ext uri="{BB962C8B-B14F-4D97-AF65-F5344CB8AC3E}">
        <p14:creationId xmlns:p14="http://schemas.microsoft.com/office/powerpoint/2010/main" val="68762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1 – Quan điểm</a:t>
            </a:r>
          </a:p>
        </p:txBody>
      </p:sp>
      <p:grpSp>
        <p:nvGrpSpPr>
          <p:cNvPr id="14" name="Group 13"/>
          <p:cNvGrpSpPr/>
          <p:nvPr/>
        </p:nvGrpSpPr>
        <p:grpSpPr>
          <a:xfrm>
            <a:off x="89503" y="1062788"/>
            <a:ext cx="11950097" cy="5632651"/>
            <a:chOff x="-15364" y="1679206"/>
            <a:chExt cx="12207364" cy="4826700"/>
          </a:xfrm>
        </p:grpSpPr>
        <p:grpSp>
          <p:nvGrpSpPr>
            <p:cNvPr id="16" name="Group 15"/>
            <p:cNvGrpSpPr/>
            <p:nvPr/>
          </p:nvGrpSpPr>
          <p:grpSpPr>
            <a:xfrm>
              <a:off x="131900" y="1679209"/>
              <a:ext cx="12060100" cy="4826697"/>
              <a:chOff x="131900" y="1679209"/>
              <a:chExt cx="12060100" cy="4826697"/>
            </a:xfrm>
          </p:grpSpPr>
          <p:sp>
            <p:nvSpPr>
              <p:cNvPr id="21" name="Rectangle 2"/>
              <p:cNvSpPr/>
              <p:nvPr/>
            </p:nvSpPr>
            <p:spPr>
              <a:xfrm>
                <a:off x="131900" y="1679209"/>
                <a:ext cx="12060100" cy="4826697"/>
              </a:xfrm>
              <a:prstGeom prst="roundRect">
                <a:avLst/>
              </a:prstGeom>
              <a:solidFill>
                <a:schemeClr val="accent5">
                  <a:lumMod val="20000"/>
                  <a:lumOff val="80000"/>
                </a:schemeClr>
              </a:solidFill>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marL="1076325" indent="355600" algn="just">
                  <a:spcBef>
                    <a:spcPts val="600"/>
                  </a:spcBef>
                  <a:spcAft>
                    <a:spcPts val="600"/>
                  </a:spcAft>
                  <a:defRPr/>
                </a:pPr>
                <a:r>
                  <a:rPr lang="vi-VN" sz="2400" dirty="0">
                    <a:solidFill>
                      <a:prstClr val="black"/>
                    </a:solidFill>
                    <a:latin typeface="Times New Roman" panose="02020603050405020304" pitchFamily="18" charset="0"/>
                    <a:cs typeface="Times New Roman" panose="02020603050405020304" pitchFamily="18" charset="0"/>
                  </a:rPr>
                  <a:t>- </a:t>
                </a:r>
                <a:r>
                  <a:rPr lang="vi-VN" sz="2400" i="1" dirty="0">
                    <a:solidFill>
                      <a:prstClr val="black"/>
                    </a:solidFill>
                    <a:latin typeface="Times New Roman" panose="02020603050405020304" pitchFamily="18" charset="0"/>
                    <a:cs typeface="Times New Roman" panose="02020603050405020304" pitchFamily="18" charset="0"/>
                  </a:rPr>
                  <a:t>“</a:t>
                </a:r>
                <a:r>
                  <a:rPr lang="vi-VN" sz="2400" i="1" dirty="0" err="1">
                    <a:solidFill>
                      <a:prstClr val="black"/>
                    </a:solidFill>
                    <a:latin typeface="Times New Roman" panose="02020603050405020304" pitchFamily="18" charset="0"/>
                    <a:cs typeface="Times New Roman" panose="02020603050405020304" pitchFamily="18" charset="0"/>
                  </a:rPr>
                  <a:t>Quyền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sử</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dụng</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là</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một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loại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tài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sản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và</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hàng</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hoá</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đặc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biệt</a:t>
                </a:r>
                <a:r>
                  <a:rPr lang="vi-VN" sz="2400" i="1"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nhưng không </a:t>
                </a:r>
                <a:r>
                  <a:rPr lang="vi-VN" sz="2400" b="1" i="1" dirty="0" err="1">
                    <a:solidFill>
                      <a:prstClr val="black"/>
                    </a:solidFill>
                    <a:latin typeface="Times New Roman" panose="02020603050405020304" pitchFamily="18" charset="0"/>
                    <a:cs typeface="Times New Roman" panose="02020603050405020304" pitchFamily="18" charset="0"/>
                  </a:rPr>
                  <a:t>phải</a:t>
                </a:r>
                <a:r>
                  <a:rPr lang="vi-VN" sz="2400" b="1" i="1" dirty="0">
                    <a:solidFill>
                      <a:prstClr val="black"/>
                    </a:solidFill>
                    <a:latin typeface="Times New Roman" panose="02020603050405020304" pitchFamily="18" charset="0"/>
                    <a:cs typeface="Times New Roman" panose="02020603050405020304" pitchFamily="18" charset="0"/>
                  </a:rPr>
                  <a:t> </a:t>
                </a:r>
                <a:r>
                  <a:rPr lang="vi-VN" sz="2400" b="1" i="1" dirty="0" err="1">
                    <a:solidFill>
                      <a:prstClr val="black"/>
                    </a:solidFill>
                    <a:latin typeface="Times New Roman" panose="02020603050405020304" pitchFamily="18" charset="0"/>
                    <a:cs typeface="Times New Roman" panose="02020603050405020304" pitchFamily="18" charset="0"/>
                  </a:rPr>
                  <a:t>là</a:t>
                </a:r>
                <a:r>
                  <a:rPr lang="vi-VN" sz="2400" b="1" i="1" dirty="0">
                    <a:solidFill>
                      <a:prstClr val="black"/>
                    </a:solidFill>
                    <a:latin typeface="Times New Roman" panose="02020603050405020304" pitchFamily="18" charset="0"/>
                    <a:cs typeface="Times New Roman" panose="02020603050405020304" pitchFamily="18" charset="0"/>
                  </a:rPr>
                  <a:t> </a:t>
                </a:r>
                <a:r>
                  <a:rPr lang="vi-VN" sz="2400" b="1" i="1" dirty="0" err="1">
                    <a:solidFill>
                      <a:prstClr val="black"/>
                    </a:solidFill>
                    <a:latin typeface="Times New Roman" panose="02020603050405020304" pitchFamily="18" charset="0"/>
                    <a:cs typeface="Times New Roman" panose="02020603050405020304" pitchFamily="18" charset="0"/>
                  </a:rPr>
                  <a:t>quyền</a:t>
                </a:r>
                <a:r>
                  <a:rPr lang="vi-VN" sz="2400" b="1" i="1" dirty="0">
                    <a:solidFill>
                      <a:prstClr val="black"/>
                    </a:solidFill>
                    <a:latin typeface="Times New Roman" panose="02020603050405020304" pitchFamily="18" charset="0"/>
                    <a:cs typeface="Times New Roman" panose="02020603050405020304" pitchFamily="18" charset="0"/>
                  </a:rPr>
                  <a:t> </a:t>
                </a:r>
                <a:r>
                  <a:rPr lang="vi-VN" sz="2400" b="1" i="1" dirty="0" err="1">
                    <a:solidFill>
                      <a:prstClr val="black"/>
                    </a:solidFill>
                    <a:latin typeface="Times New Roman" panose="02020603050405020304" pitchFamily="18" charset="0"/>
                    <a:cs typeface="Times New Roman" panose="02020603050405020304" pitchFamily="18" charset="0"/>
                  </a:rPr>
                  <a:t>sở</a:t>
                </a:r>
                <a:r>
                  <a:rPr lang="vi-VN" sz="2400" b="1" i="1" dirty="0">
                    <a:solidFill>
                      <a:prstClr val="black"/>
                    </a:solidFill>
                    <a:latin typeface="Times New Roman" panose="02020603050405020304" pitchFamily="18" charset="0"/>
                    <a:cs typeface="Times New Roman" panose="02020603050405020304" pitchFamily="18" charset="0"/>
                  </a:rPr>
                  <a:t> </a:t>
                </a:r>
                <a:r>
                  <a:rPr lang="vi-VN" sz="2400" b="1" i="1" dirty="0" err="1">
                    <a:solidFill>
                      <a:prstClr val="black"/>
                    </a:solidFill>
                    <a:latin typeface="Times New Roman" panose="02020603050405020304" pitchFamily="18" charset="0"/>
                    <a:cs typeface="Times New Roman" panose="02020603050405020304" pitchFamily="18" charset="0"/>
                  </a:rPr>
                  <a:t>hữu</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quyền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sử</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dụng</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tài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sản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gắn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liền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với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được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pháp</a:t>
                </a:r>
                <a:r>
                  <a:rPr lang="vi-VN" sz="2400" i="1" dirty="0">
                    <a:solidFill>
                      <a:prstClr val="black"/>
                    </a:solidFill>
                    <a:latin typeface="Times New Roman" panose="02020603050405020304" pitchFamily="18" charset="0"/>
                    <a:cs typeface="Times New Roman" panose="02020603050405020304" pitchFamily="18" charset="0"/>
                  </a:rPr>
                  <a:t> luật </a:t>
                </a:r>
                <a:r>
                  <a:rPr lang="vi-VN" sz="2400" i="1" dirty="0" err="1">
                    <a:solidFill>
                      <a:prstClr val="black"/>
                    </a:solidFill>
                    <a:latin typeface="Times New Roman" panose="02020603050405020304" pitchFamily="18" charset="0"/>
                    <a:cs typeface="Times New Roman" panose="02020603050405020304" pitchFamily="18" charset="0"/>
                  </a:rPr>
                  <a:t>bảo</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hộ</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Người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sử</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dụng</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có</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quyền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và</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nghĩa</a:t>
                </a:r>
                <a:r>
                  <a:rPr lang="vi-VN" sz="2400" i="1" dirty="0">
                    <a:solidFill>
                      <a:prstClr val="black"/>
                    </a:solidFill>
                    <a:latin typeface="Times New Roman" panose="02020603050405020304" pitchFamily="18" charset="0"/>
                    <a:cs typeface="Times New Roman" panose="02020603050405020304" pitchFamily="18" charset="0"/>
                  </a:rPr>
                  <a:t> vụ </a:t>
                </a:r>
                <a:r>
                  <a:rPr lang="vi-VN" sz="2400" i="1" dirty="0" err="1">
                    <a:solidFill>
                      <a:prstClr val="black"/>
                    </a:solidFill>
                    <a:latin typeface="Times New Roman" panose="02020603050405020304" pitchFamily="18" charset="0"/>
                    <a:cs typeface="Times New Roman" panose="02020603050405020304" pitchFamily="18" charset="0"/>
                  </a:rPr>
                  <a:t>sử</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dụng</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theo quy </a:t>
                </a:r>
                <a:r>
                  <a:rPr lang="vi-VN" sz="2400" i="1" dirty="0" err="1">
                    <a:solidFill>
                      <a:prstClr val="black"/>
                    </a:solidFill>
                    <a:latin typeface="Times New Roman" panose="02020603050405020304" pitchFamily="18" charset="0"/>
                    <a:cs typeface="Times New Roman" panose="02020603050405020304" pitchFamily="18" charset="0"/>
                  </a:rPr>
                  <a:t>định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của</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pháp</a:t>
                </a:r>
                <a:r>
                  <a:rPr lang="vi-VN" sz="2400" i="1" dirty="0">
                    <a:solidFill>
                      <a:prstClr val="black"/>
                    </a:solidFill>
                    <a:latin typeface="Times New Roman" panose="02020603050405020304" pitchFamily="18" charset="0"/>
                    <a:cs typeface="Times New Roman" panose="02020603050405020304" pitchFamily="18" charset="0"/>
                  </a:rPr>
                  <a:t> luật”.</a:t>
                </a:r>
              </a:p>
              <a:p>
                <a:pPr marL="1076325" indent="355600" algn="just">
                  <a:spcBef>
                    <a:spcPts val="600"/>
                  </a:spcBef>
                  <a:spcAft>
                    <a:spcPts val="600"/>
                  </a:spcAft>
                  <a:defRPr/>
                </a:pPr>
                <a:r>
                  <a:rPr lang="vi-VN" sz="240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Đ</a:t>
                </a:r>
                <a:r>
                  <a:rPr lang="vi-VN" sz="2400" dirty="0" err="1">
                    <a:solidFill>
                      <a:prstClr val="black"/>
                    </a:solidFill>
                    <a:latin typeface="Times New Roman" panose="02020603050405020304" pitchFamily="18" charset="0"/>
                    <a:cs typeface="Times New Roman" panose="02020603050405020304" pitchFamily="18" charset="0"/>
                  </a:rPr>
                  <a:t>ối</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với</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đất</a:t>
                </a:r>
                <a:r>
                  <a:rPr lang="vi-VN" sz="2400" dirty="0">
                    <a:solidFill>
                      <a:prstClr val="black"/>
                    </a:solidFill>
                    <a:latin typeface="Times New Roman" panose="02020603050405020304" pitchFamily="18" charset="0"/>
                    <a:cs typeface="Times New Roman" panose="02020603050405020304" pitchFamily="18" charset="0"/>
                  </a:rPr>
                  <a:t> đai do </a:t>
                </a:r>
                <a:r>
                  <a:rPr lang="vi-VN" sz="2400" dirty="0" err="1">
                    <a:solidFill>
                      <a:prstClr val="black"/>
                    </a:solidFill>
                    <a:latin typeface="Times New Roman" panose="02020603050405020304" pitchFamily="18" charset="0"/>
                    <a:cs typeface="Times New Roman" panose="02020603050405020304" pitchFamily="18" charset="0"/>
                  </a:rPr>
                  <a:t>lịch</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sử</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để</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lại</a:t>
                </a:r>
                <a:r>
                  <a:rPr lang="vi-VN" sz="2400" dirty="0">
                    <a:solidFill>
                      <a:prstClr val="black"/>
                    </a:solidFill>
                    <a:latin typeface="Times New Roman" panose="02020603050405020304" pitchFamily="18" charset="0"/>
                    <a:cs typeface="Times New Roman" panose="02020603050405020304" pitchFamily="18" charset="0"/>
                  </a:rPr>
                  <a:t>: </a:t>
                </a:r>
                <a:r>
                  <a:rPr lang="vi-VN" sz="2400" i="1" dirty="0">
                    <a:solidFill>
                      <a:prstClr val="black"/>
                    </a:solidFill>
                    <a:latin typeface="Times New Roman" panose="02020603050405020304" pitchFamily="18" charset="0"/>
                    <a:cs typeface="Times New Roman" panose="02020603050405020304" pitchFamily="18" charset="0"/>
                  </a:rPr>
                  <a:t>“</a:t>
                </a:r>
                <a:r>
                  <a:rPr lang="vi-VN" sz="2400" i="1" dirty="0" err="1">
                    <a:solidFill>
                      <a:prstClr val="black"/>
                    </a:solidFill>
                    <a:latin typeface="Times New Roman" panose="02020603050405020304" pitchFamily="18" charset="0"/>
                    <a:cs typeface="Times New Roman" panose="02020603050405020304" pitchFamily="18" charset="0"/>
                  </a:rPr>
                  <a:t>Nhà</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nước</a:t>
                </a:r>
                <a:r>
                  <a:rPr lang="vi-VN" sz="2400" i="1" dirty="0">
                    <a:solidFill>
                      <a:prstClr val="black"/>
                    </a:solidFill>
                    <a:latin typeface="Times New Roman" panose="02020603050405020304" pitchFamily="18" charset="0"/>
                    <a:cs typeface="Times New Roman" panose="02020603050405020304" pitchFamily="18" charset="0"/>
                  </a:rPr>
                  <a:t> không </a:t>
                </a:r>
                <a:r>
                  <a:rPr lang="vi-VN" sz="2400" i="1" dirty="0" err="1">
                    <a:solidFill>
                      <a:prstClr val="black"/>
                    </a:solidFill>
                    <a:latin typeface="Times New Roman" panose="02020603050405020304" pitchFamily="18" charset="0"/>
                    <a:cs typeface="Times New Roman" panose="02020603050405020304" pitchFamily="18" charset="0"/>
                  </a:rPr>
                  <a:t>thừa</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nhận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việc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đòi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lại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đã</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được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Nhà</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nước</a:t>
                </a:r>
                <a:r>
                  <a:rPr lang="vi-VN" sz="2400" i="1" dirty="0">
                    <a:solidFill>
                      <a:prstClr val="black"/>
                    </a:solidFill>
                    <a:latin typeface="Times New Roman" panose="02020603050405020304" pitchFamily="18" charset="0"/>
                    <a:cs typeface="Times New Roman" panose="02020603050405020304" pitchFamily="18" charset="0"/>
                  </a:rPr>
                  <a:t> giao cho </a:t>
                </a:r>
                <a:r>
                  <a:rPr lang="vi-VN" sz="2400" i="1" dirty="0" err="1">
                    <a:solidFill>
                      <a:prstClr val="black"/>
                    </a:solidFill>
                    <a:latin typeface="Times New Roman" panose="02020603050405020304" pitchFamily="18" charset="0"/>
                    <a:cs typeface="Times New Roman" panose="02020603050405020304" pitchFamily="18" charset="0"/>
                  </a:rPr>
                  <a:t>người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khác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sử</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dụng</a:t>
                </a:r>
                <a:r>
                  <a:rPr lang="vi-VN" sz="2400" i="1" dirty="0">
                    <a:solidFill>
                      <a:prstClr val="black"/>
                    </a:solidFill>
                    <a:latin typeface="Times New Roman" panose="02020603050405020304" pitchFamily="18" charset="0"/>
                    <a:cs typeface="Times New Roman" panose="02020603050405020304" pitchFamily="18" charset="0"/>
                  </a:rPr>
                  <a:t> trong </a:t>
                </a:r>
                <a:r>
                  <a:rPr lang="vi-VN" sz="2400" i="1" dirty="0" err="1">
                    <a:solidFill>
                      <a:prstClr val="black"/>
                    </a:solidFill>
                    <a:latin typeface="Times New Roman" panose="02020603050405020304" pitchFamily="18" charset="0"/>
                    <a:cs typeface="Times New Roman" panose="02020603050405020304" pitchFamily="18" charset="0"/>
                  </a:rPr>
                  <a:t>quá</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trình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thực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hiện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chính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sách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pháp</a:t>
                </a:r>
                <a:r>
                  <a:rPr lang="vi-VN" sz="2400" i="1" dirty="0">
                    <a:solidFill>
                      <a:prstClr val="black"/>
                    </a:solidFill>
                    <a:latin typeface="Times New Roman" panose="02020603050405020304" pitchFamily="18" charset="0"/>
                    <a:cs typeface="Times New Roman" panose="02020603050405020304" pitchFamily="18" charset="0"/>
                  </a:rPr>
                  <a:t> luật </a:t>
                </a:r>
                <a:r>
                  <a:rPr lang="vi-VN" sz="2400" i="1" dirty="0" err="1">
                    <a:solidFill>
                      <a:prstClr val="black"/>
                    </a:solidFill>
                    <a:latin typeface="Times New Roman" panose="02020603050405020304" pitchFamily="18" charset="0"/>
                    <a:cs typeface="Times New Roman" panose="02020603050405020304" pitchFamily="18" charset="0"/>
                  </a:rPr>
                  <a:t>về</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đai; không </a:t>
                </a:r>
                <a:r>
                  <a:rPr lang="vi-VN" sz="2400" i="1" dirty="0" err="1">
                    <a:solidFill>
                      <a:prstClr val="black"/>
                    </a:solidFill>
                    <a:latin typeface="Times New Roman" panose="02020603050405020304" pitchFamily="18" charset="0"/>
                    <a:cs typeface="Times New Roman" panose="02020603050405020304" pitchFamily="18" charset="0"/>
                  </a:rPr>
                  <a:t>điều</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chỉnh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lại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nông </a:t>
                </a:r>
                <a:r>
                  <a:rPr lang="vi-VN" sz="2400" i="1" dirty="0" err="1">
                    <a:solidFill>
                      <a:prstClr val="black"/>
                    </a:solidFill>
                    <a:latin typeface="Times New Roman" panose="02020603050405020304" pitchFamily="18" charset="0"/>
                    <a:cs typeface="Times New Roman" panose="02020603050405020304" pitchFamily="18" charset="0"/>
                  </a:rPr>
                  <a:t>nghiệp</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đã</a:t>
                </a:r>
                <a:r>
                  <a:rPr lang="vi-VN" sz="2400" i="1" dirty="0">
                    <a:solidFill>
                      <a:prstClr val="black"/>
                    </a:solidFill>
                    <a:latin typeface="Times New Roman" panose="02020603050405020304" pitchFamily="18" charset="0"/>
                    <a:cs typeface="Times New Roman" panose="02020603050405020304" pitchFamily="18" charset="0"/>
                  </a:rPr>
                  <a:t> giao cho </a:t>
                </a:r>
                <a:r>
                  <a:rPr lang="vi-VN" sz="2400" i="1" dirty="0" err="1">
                    <a:solidFill>
                      <a:prstClr val="black"/>
                    </a:solidFill>
                    <a:latin typeface="Times New Roman" panose="02020603050405020304" pitchFamily="18" charset="0"/>
                    <a:cs typeface="Times New Roman" panose="02020603050405020304" pitchFamily="18" charset="0"/>
                  </a:rPr>
                  <a:t>hộ</a:t>
                </a:r>
                <a:r>
                  <a:rPr lang="vi-VN" sz="2400" i="1" dirty="0">
                    <a:solidFill>
                      <a:prstClr val="black"/>
                    </a:solidFill>
                    <a:latin typeface="Times New Roman" panose="02020603050405020304" pitchFamily="18" charset="0"/>
                    <a:cs typeface="Times New Roman" panose="02020603050405020304" pitchFamily="18" charset="0"/>
                  </a:rPr>
                  <a:t> gia </a:t>
                </a:r>
                <a:r>
                  <a:rPr lang="vi-VN" sz="2400" i="1" dirty="0" err="1">
                    <a:solidFill>
                      <a:prstClr val="black"/>
                    </a:solidFill>
                    <a:latin typeface="Times New Roman" panose="02020603050405020304" pitchFamily="18" charset="0"/>
                    <a:cs typeface="Times New Roman" panose="02020603050405020304" pitchFamily="18" charset="0"/>
                  </a:rPr>
                  <a:t>đình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cá</a:t>
                </a:r>
                <a:r>
                  <a:rPr lang="vi-VN" sz="2400" i="1" dirty="0">
                    <a:solidFill>
                      <a:prstClr val="black"/>
                    </a:solidFill>
                    <a:latin typeface="Times New Roman" panose="02020603050405020304" pitchFamily="18" charset="0"/>
                    <a:cs typeface="Times New Roman" panose="02020603050405020304" pitchFamily="18" charset="0"/>
                  </a:rPr>
                  <a:t> nhân; </a:t>
                </a:r>
                <a:r>
                  <a:rPr lang="vi-VN" sz="2400" i="1" dirty="0" err="1">
                    <a:solidFill>
                      <a:prstClr val="black"/>
                    </a:solidFill>
                    <a:latin typeface="Times New Roman" panose="02020603050405020304" pitchFamily="18" charset="0"/>
                    <a:cs typeface="Times New Roman" panose="02020603050405020304" pitchFamily="18" charset="0"/>
                  </a:rPr>
                  <a:t>kịp</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thời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có</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chính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sách</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phù</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hợp</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để</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nông </a:t>
                </a:r>
                <a:r>
                  <a:rPr lang="vi-VN" sz="2400" i="1" dirty="0" err="1">
                    <a:solidFill>
                      <a:prstClr val="black"/>
                    </a:solidFill>
                    <a:latin typeface="Times New Roman" panose="02020603050405020304" pitchFamily="18" charset="0"/>
                    <a:cs typeface="Times New Roman" panose="02020603050405020304" pitchFamily="18" charset="0"/>
                  </a:rPr>
                  <a:t>nghiệp</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được</a:t>
                </a:r>
                <a:r>
                  <a:rPr lang="vi-VN" sz="2400" i="1" dirty="0">
                    <a:solidFill>
                      <a:prstClr val="black"/>
                    </a:solidFill>
                    <a:latin typeface="Times New Roman" panose="02020603050405020304" pitchFamily="18" charset="0"/>
                    <a:cs typeface="Times New Roman" panose="02020603050405020304" pitchFamily="18" charset="0"/>
                  </a:rPr>
                  <a:t> khai </a:t>
                </a:r>
                <a:r>
                  <a:rPr lang="vi-VN" sz="2400" i="1" dirty="0" err="1">
                    <a:solidFill>
                      <a:prstClr val="black"/>
                    </a:solidFill>
                    <a:latin typeface="Times New Roman" panose="02020603050405020304" pitchFamily="18" charset="0"/>
                    <a:cs typeface="Times New Roman" panose="02020603050405020304" pitchFamily="18" charset="0"/>
                  </a:rPr>
                  <a:t>thác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sử</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dụng</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với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hiệu</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quả</a:t>
                </a:r>
                <a:r>
                  <a:rPr lang="vi-VN" sz="2400" i="1" dirty="0">
                    <a:solidFill>
                      <a:prstClr val="black"/>
                    </a:solidFill>
                    <a:latin typeface="Times New Roman" panose="02020603050405020304" pitchFamily="18" charset="0"/>
                    <a:cs typeface="Times New Roman" panose="02020603050405020304" pitchFamily="18" charset="0"/>
                  </a:rPr>
                  <a:t> cao </a:t>
                </a:r>
                <a:r>
                  <a:rPr lang="vi-VN" sz="2400" i="1" dirty="0" err="1">
                    <a:solidFill>
                      <a:prstClr val="black"/>
                    </a:solidFill>
                    <a:latin typeface="Times New Roman" panose="02020603050405020304" pitchFamily="18" charset="0"/>
                    <a:cs typeface="Times New Roman" panose="02020603050405020304" pitchFamily="18" charset="0"/>
                  </a:rPr>
                  <a:t>nhất</a:t>
                </a:r>
                <a:r>
                  <a:rPr lang="vi-VN" sz="2400" i="1" dirty="0">
                    <a:solidFill>
                      <a:prstClr val="black"/>
                    </a:solidFill>
                    <a:latin typeface="Times New Roman" panose="02020603050405020304" pitchFamily="18" charset="0"/>
                    <a:cs typeface="Times New Roman" panose="02020603050405020304" pitchFamily="18" charset="0"/>
                  </a:rPr>
                  <a:t>”. </a:t>
                </a:r>
              </a:p>
              <a:p>
                <a:pPr marL="1076325" indent="355600" algn="just">
                  <a:spcBef>
                    <a:spcPts val="600"/>
                  </a:spcBef>
                  <a:spcAft>
                    <a:spcPts val="600"/>
                  </a:spcAft>
                  <a:defRPr/>
                </a:pPr>
                <a:r>
                  <a:rPr lang="en-US" sz="2400" dirty="0">
                    <a:solidFill>
                      <a:prstClr val="black"/>
                    </a:solidFill>
                    <a:latin typeface="Times New Roman" panose="02020603050405020304" pitchFamily="18" charset="0"/>
                    <a:cs typeface="Times New Roman" panose="02020603050405020304" pitchFamily="18" charset="0"/>
                  </a:rPr>
                  <a:t>Nội dung </a:t>
                </a:r>
                <a:r>
                  <a:rPr lang="en-US" sz="2400" dirty="0" err="1">
                    <a:solidFill>
                      <a:prstClr val="black"/>
                    </a:solidFill>
                    <a:latin typeface="Times New Roman" panose="02020603050405020304" pitchFamily="18" charset="0"/>
                    <a:cs typeface="Times New Roman" panose="02020603050405020304" pitchFamily="18" charset="0"/>
                  </a:rPr>
                  <a:t>này</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kế</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thừa</a:t>
                </a:r>
                <a:r>
                  <a:rPr lang="vi-VN" sz="2400" dirty="0">
                    <a:solidFill>
                      <a:prstClr val="black"/>
                    </a:solidFill>
                    <a:latin typeface="Times New Roman" panose="02020603050405020304" pitchFamily="18" charset="0"/>
                    <a:cs typeface="Times New Roman" panose="02020603050405020304" pitchFamily="18" charset="0"/>
                  </a:rPr>
                  <a:t> quan </a:t>
                </a:r>
                <a:r>
                  <a:rPr lang="vi-VN" sz="2400" dirty="0" err="1">
                    <a:solidFill>
                      <a:prstClr val="black"/>
                    </a:solidFill>
                    <a:latin typeface="Times New Roman" panose="02020603050405020304" pitchFamily="18" charset="0"/>
                    <a:cs typeface="Times New Roman" panose="02020603050405020304" pitchFamily="18" charset="0"/>
                  </a:rPr>
                  <a:t>điểm</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của</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Nghị</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quyết</a:t>
                </a:r>
                <a:r>
                  <a:rPr lang="vi-VN" sz="2400" dirty="0">
                    <a:solidFill>
                      <a:prstClr val="black"/>
                    </a:solidFill>
                    <a:latin typeface="Times New Roman" panose="02020603050405020304" pitchFamily="18" charset="0"/>
                    <a:cs typeface="Times New Roman" panose="02020603050405020304" pitchFamily="18" charset="0"/>
                  </a:rPr>
                  <a:t> 19 </a:t>
                </a:r>
                <a:r>
                  <a:rPr lang="vi-VN" sz="2400" dirty="0" err="1">
                    <a:solidFill>
                      <a:prstClr val="black"/>
                    </a:solidFill>
                    <a:latin typeface="Times New Roman" panose="02020603050405020304" pitchFamily="18" charset="0"/>
                    <a:cs typeface="Times New Roman" panose="02020603050405020304" pitchFamily="18" charset="0"/>
                  </a:rPr>
                  <a:t>và</a:t>
                </a:r>
                <a:r>
                  <a:rPr lang="vi-VN" sz="2400" dirty="0">
                    <a:solidFill>
                      <a:prstClr val="black"/>
                    </a:solidFill>
                    <a:latin typeface="Times New Roman" panose="02020603050405020304" pitchFamily="18" charset="0"/>
                    <a:cs typeface="Times New Roman" panose="02020603050405020304" pitchFamily="18" charset="0"/>
                  </a:rPr>
                  <a:t> </a:t>
                </a:r>
                <a:r>
                  <a:rPr lang="vi-VN" sz="2400" b="1" dirty="0" err="1">
                    <a:solidFill>
                      <a:prstClr val="black"/>
                    </a:solidFill>
                    <a:latin typeface="Times New Roman" panose="02020603050405020304" pitchFamily="18" charset="0"/>
                    <a:cs typeface="Times New Roman" panose="02020603050405020304" pitchFamily="18" charset="0"/>
                  </a:rPr>
                  <a:t>bổ</a:t>
                </a:r>
                <a:r>
                  <a:rPr lang="vi-VN" sz="2400" b="1" dirty="0">
                    <a:solidFill>
                      <a:prstClr val="black"/>
                    </a:solidFill>
                    <a:latin typeface="Times New Roman" panose="02020603050405020304" pitchFamily="18" charset="0"/>
                    <a:cs typeface="Times New Roman" panose="02020603050405020304" pitchFamily="18" charset="0"/>
                  </a:rPr>
                  <a:t> sung thêm</a:t>
                </a:r>
                <a:r>
                  <a:rPr lang="vi-VN" sz="2400" dirty="0">
                    <a:solidFill>
                      <a:prstClr val="black"/>
                    </a:solidFill>
                    <a:latin typeface="Times New Roman" panose="02020603050405020304" pitchFamily="18" charset="0"/>
                    <a:cs typeface="Times New Roman" panose="02020603050405020304" pitchFamily="18" charset="0"/>
                  </a:rPr>
                  <a:t>: bên </a:t>
                </a:r>
                <a:r>
                  <a:rPr lang="vi-VN" sz="2400" dirty="0" err="1">
                    <a:solidFill>
                      <a:prstClr val="black"/>
                    </a:solidFill>
                    <a:latin typeface="Times New Roman" panose="02020603050405020304" pitchFamily="18" charset="0"/>
                    <a:cs typeface="Times New Roman" panose="02020603050405020304" pitchFamily="18" charset="0"/>
                  </a:rPr>
                  <a:t>cạnh</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quyền</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sử</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dụng</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đất</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thì</a:t>
                </a:r>
                <a:r>
                  <a:rPr lang="vi-VN" sz="2400"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tài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sản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gắn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liền</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với</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đất</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được</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pháp</a:t>
                </a:r>
                <a:r>
                  <a:rPr lang="vi-VN" sz="2400" i="1" dirty="0">
                    <a:solidFill>
                      <a:prstClr val="black"/>
                    </a:solidFill>
                    <a:latin typeface="Times New Roman" panose="02020603050405020304" pitchFamily="18" charset="0"/>
                    <a:cs typeface="Times New Roman" panose="02020603050405020304" pitchFamily="18" charset="0"/>
                  </a:rPr>
                  <a:t> luật </a:t>
                </a:r>
                <a:r>
                  <a:rPr lang="vi-VN" sz="2400" i="1" dirty="0" err="1">
                    <a:solidFill>
                      <a:prstClr val="black"/>
                    </a:solidFill>
                    <a:latin typeface="Times New Roman" panose="02020603050405020304" pitchFamily="18" charset="0"/>
                    <a:cs typeface="Times New Roman" panose="02020603050405020304" pitchFamily="18" charset="0"/>
                  </a:rPr>
                  <a:t>bảo</a:t>
                </a:r>
                <a:r>
                  <a:rPr lang="vi-VN" sz="2400" i="1" dirty="0">
                    <a:solidFill>
                      <a:prstClr val="black"/>
                    </a:solidFill>
                    <a:latin typeface="Times New Roman" panose="02020603050405020304" pitchFamily="18" charset="0"/>
                    <a:cs typeface="Times New Roman" panose="02020603050405020304" pitchFamily="18" charset="0"/>
                  </a:rPr>
                  <a:t> </a:t>
                </a:r>
                <a:r>
                  <a:rPr lang="vi-VN" sz="2400" i="1" dirty="0" err="1">
                    <a:solidFill>
                      <a:prstClr val="black"/>
                    </a:solidFill>
                    <a:latin typeface="Times New Roman" panose="02020603050405020304" pitchFamily="18" charset="0"/>
                    <a:cs typeface="Times New Roman" panose="02020603050405020304" pitchFamily="18" charset="0"/>
                  </a:rPr>
                  <a:t>hộ</a:t>
                </a:r>
                <a:r>
                  <a:rPr lang="vi-VN" sz="2400" dirty="0">
                    <a:solidFill>
                      <a:prstClr val="black"/>
                    </a:solidFill>
                    <a:latin typeface="Times New Roman" panose="02020603050405020304" pitchFamily="18" charset="0"/>
                    <a:cs typeface="Times New Roman" panose="02020603050405020304" pitchFamily="18" charset="0"/>
                  </a:rPr>
                  <a:t>.</a:t>
                </a:r>
              </a:p>
            </p:txBody>
          </p:sp>
          <p:sp>
            <p:nvSpPr>
              <p:cNvPr id="22" name="Rectangle 46"/>
              <p:cNvSpPr>
                <a:spLocks noChangeArrowheads="1"/>
              </p:cNvSpPr>
              <p:nvPr/>
            </p:nvSpPr>
            <p:spPr bwMode="auto">
              <a:xfrm>
                <a:off x="1734327" y="3536109"/>
                <a:ext cx="10095723" cy="103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4950">
                  <a:solidFill>
                    <a:prstClr val="black"/>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5364" y="1679206"/>
              <a:ext cx="1494000" cy="4826698"/>
              <a:chOff x="1705928" y="1653442"/>
              <a:chExt cx="1900428" cy="1300455"/>
            </a:xfrm>
            <a:solidFill>
              <a:schemeClr val="accent6">
                <a:lumMod val="75000"/>
              </a:schemeClr>
            </a:solidFill>
          </p:grpSpPr>
          <p:sp>
            <p:nvSpPr>
              <p:cNvPr id="19"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 name="TextBox 41"/>
              <p:cNvSpPr txBox="1">
                <a:spLocks noChangeArrowheads="1"/>
              </p:cNvSpPr>
              <p:nvPr/>
            </p:nvSpPr>
            <p:spPr bwMode="auto">
              <a:xfrm>
                <a:off x="1893254" y="2190706"/>
                <a:ext cx="1214438" cy="213177"/>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a:solidFill>
                      <a:prstClr val="white"/>
                    </a:solidFill>
                    <a:effectLst>
                      <a:outerShdw blurRad="38100" dist="38100" dir="2700000" algn="tl">
                        <a:srgbClr val="000000">
                          <a:alpha val="43137"/>
                        </a:srgbClr>
                      </a:outerShdw>
                    </a:effectLst>
                    <a:latin typeface="Calibri"/>
                  </a:rPr>
                  <a:t>2</a:t>
                </a:r>
              </a:p>
            </p:txBody>
          </p:sp>
        </p:grpSp>
      </p:grpSp>
    </p:spTree>
    <p:extLst>
      <p:ext uri="{BB962C8B-B14F-4D97-AF65-F5344CB8AC3E}">
        <p14:creationId xmlns:p14="http://schemas.microsoft.com/office/powerpoint/2010/main" val="62751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1 – Quan điểm</a:t>
            </a:r>
          </a:p>
        </p:txBody>
      </p:sp>
      <p:grpSp>
        <p:nvGrpSpPr>
          <p:cNvPr id="14" name="Group 13"/>
          <p:cNvGrpSpPr/>
          <p:nvPr/>
        </p:nvGrpSpPr>
        <p:grpSpPr>
          <a:xfrm>
            <a:off x="89503" y="1062788"/>
            <a:ext cx="11950097" cy="5632651"/>
            <a:chOff x="-15364" y="1679206"/>
            <a:chExt cx="12207364" cy="4826700"/>
          </a:xfrm>
        </p:grpSpPr>
        <p:grpSp>
          <p:nvGrpSpPr>
            <p:cNvPr id="16" name="Group 15"/>
            <p:cNvGrpSpPr/>
            <p:nvPr/>
          </p:nvGrpSpPr>
          <p:grpSpPr>
            <a:xfrm>
              <a:off x="131900" y="1679209"/>
              <a:ext cx="12060100" cy="4826697"/>
              <a:chOff x="131900" y="1679209"/>
              <a:chExt cx="12060100" cy="4826697"/>
            </a:xfrm>
          </p:grpSpPr>
          <p:sp>
            <p:nvSpPr>
              <p:cNvPr id="21" name="Rectangle 2"/>
              <p:cNvSpPr/>
              <p:nvPr/>
            </p:nvSpPr>
            <p:spPr>
              <a:xfrm>
                <a:off x="131900" y="1679209"/>
                <a:ext cx="12060100" cy="4826697"/>
              </a:xfrm>
              <a:prstGeom prst="roundRect">
                <a:avLst/>
              </a:prstGeom>
              <a:solidFill>
                <a:schemeClr val="accent5">
                  <a:lumMod val="20000"/>
                  <a:lumOff val="8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marL="1076325" indent="355600" algn="just">
                  <a:spcBef>
                    <a:spcPts val="600"/>
                  </a:spcBef>
                  <a:spcAft>
                    <a:spcPts val="600"/>
                  </a:spcAft>
                  <a:defRPr/>
                </a:pPr>
                <a:r>
                  <a:rPr lang="vi-VN" sz="2800" dirty="0" err="1">
                    <a:solidFill>
                      <a:prstClr val="black"/>
                    </a:solidFill>
                    <a:latin typeface="Times New Roman" panose="02020603050405020304" pitchFamily="18" charset="0"/>
                    <a:cs typeface="Times New Roman" panose="02020603050405020304" pitchFamily="18" charset="0"/>
                  </a:rPr>
                  <a:t>Nghị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nêu </a:t>
                </a:r>
                <a:r>
                  <a:rPr lang="vi-VN" sz="2800" dirty="0" err="1">
                    <a:solidFill>
                      <a:prstClr val="black"/>
                    </a:solidFill>
                    <a:latin typeface="Times New Roman" panose="02020603050405020304" pitchFamily="18" charset="0"/>
                    <a:cs typeface="Times New Roman" panose="02020603050405020304" pitchFamily="18" charset="0"/>
                  </a:rPr>
                  <a:t>rõ</a:t>
                </a:r>
                <a:r>
                  <a:rPr lang="vi-VN" sz="2800"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Thể</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chế</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chính</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sách</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về</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đất</a:t>
                </a:r>
                <a:r>
                  <a:rPr lang="vi-VN" sz="2800" i="1" dirty="0">
                    <a:solidFill>
                      <a:prstClr val="black"/>
                    </a:solidFill>
                    <a:latin typeface="Times New Roman" panose="02020603050405020304" pitchFamily="18" charset="0"/>
                    <a:cs typeface="Times New Roman" panose="02020603050405020304" pitchFamily="18" charset="0"/>
                  </a:rPr>
                  <a:t> đai </a:t>
                </a:r>
                <a:r>
                  <a:rPr lang="vi-VN" sz="2800" i="1" dirty="0" err="1">
                    <a:solidFill>
                      <a:prstClr val="black"/>
                    </a:solidFill>
                    <a:latin typeface="Times New Roman" panose="02020603050405020304" pitchFamily="18" charset="0"/>
                    <a:cs typeface="Times New Roman" panose="02020603050405020304" pitchFamily="18" charset="0"/>
                  </a:rPr>
                  <a:t>phải</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được</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hoàn</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thiện</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đồng</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bộ</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và</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phù</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hợp</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với</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thể</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chế</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phát</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triển</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nền</a:t>
                </a:r>
                <a:r>
                  <a:rPr lang="vi-VN" sz="2800" i="1" u="sng" dirty="0">
                    <a:solidFill>
                      <a:prstClr val="black"/>
                    </a:solidFill>
                    <a:latin typeface="Times New Roman" panose="02020603050405020304" pitchFamily="18" charset="0"/>
                    <a:cs typeface="Times New Roman" panose="02020603050405020304" pitchFamily="18" charset="0"/>
                  </a:rPr>
                  <a:t> kinh tế </a:t>
                </a:r>
                <a:r>
                  <a:rPr lang="vi-VN" sz="2800" i="1" u="sng" dirty="0" err="1">
                    <a:solidFill>
                      <a:prstClr val="black"/>
                    </a:solidFill>
                    <a:latin typeface="Times New Roman" panose="02020603050405020304" pitchFamily="18" charset="0"/>
                    <a:cs typeface="Times New Roman" panose="02020603050405020304" pitchFamily="18" charset="0"/>
                  </a:rPr>
                  <a:t>thị</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trường</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định</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hướng</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xã</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hội</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chủ</a:t>
                </a:r>
                <a:r>
                  <a:rPr lang="vi-VN" sz="2800" i="1" u="sng" dirty="0">
                    <a:solidFill>
                      <a:prstClr val="black"/>
                    </a:solidFill>
                    <a:latin typeface="Times New Roman" panose="02020603050405020304" pitchFamily="18" charset="0"/>
                    <a:cs typeface="Times New Roman" panose="02020603050405020304" pitchFamily="18" charset="0"/>
                  </a:rPr>
                  <a:t> </a:t>
                </a:r>
                <a:r>
                  <a:rPr lang="vi-VN" sz="2800" i="1" u="sng" dirty="0" err="1">
                    <a:solidFill>
                      <a:prstClr val="black"/>
                    </a:solidFill>
                    <a:latin typeface="Times New Roman" panose="02020603050405020304" pitchFamily="18" charset="0"/>
                    <a:cs typeface="Times New Roman" panose="02020603050405020304" pitchFamily="18" charset="0"/>
                  </a:rPr>
                  <a:t>nghĩa</a:t>
                </a:r>
                <a:r>
                  <a:rPr lang="vi-VN" sz="2800" i="1" dirty="0">
                    <a:solidFill>
                      <a:prstClr val="black"/>
                    </a:solidFill>
                    <a:latin typeface="Times New Roman" panose="02020603050405020304" pitchFamily="18" charset="0"/>
                    <a:cs typeface="Times New Roman" panose="02020603050405020304" pitchFamily="18" charset="0"/>
                  </a:rPr>
                  <a:t>.</a:t>
                </a:r>
              </a:p>
              <a:p>
                <a:pPr marL="1076325" indent="355600" algn="just">
                  <a:spcBef>
                    <a:spcPts val="600"/>
                  </a:spcBef>
                  <a:spcAft>
                    <a:spcPts val="600"/>
                  </a:spcAft>
                  <a:defRPr/>
                </a:pPr>
                <a:r>
                  <a:rPr lang="vi-VN" sz="2800" dirty="0">
                    <a:solidFill>
                      <a:prstClr val="black"/>
                    </a:solidFill>
                    <a:latin typeface="Times New Roman" panose="02020603050405020304" pitchFamily="18" charset="0"/>
                    <a:cs typeface="Times New Roman" panose="02020603050405020304" pitchFamily="18" charset="0"/>
                  </a:rPr>
                  <a:t>Nội dung </a:t>
                </a:r>
                <a:r>
                  <a:rPr lang="vi-VN" sz="2800" dirty="0" err="1">
                    <a:solidFill>
                      <a:prstClr val="black"/>
                    </a:solidFill>
                    <a:latin typeface="Times New Roman" panose="02020603050405020304" pitchFamily="18" charset="0"/>
                    <a:cs typeface="Times New Roman" panose="02020603050405020304" pitchFamily="18" charset="0"/>
                  </a:rPr>
                  <a:t>này</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Nghị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là</a:t>
                </a:r>
                <a:r>
                  <a:rPr lang="vi-VN" sz="2800" dirty="0">
                    <a:solidFill>
                      <a:prstClr val="black"/>
                    </a:solidFill>
                    <a:latin typeface="Times New Roman" panose="02020603050405020304" pitchFamily="18" charset="0"/>
                    <a:cs typeface="Times New Roman" panose="02020603050405020304" pitchFamily="18" charset="0"/>
                  </a:rPr>
                  <a:t> quan </a:t>
                </a:r>
                <a:r>
                  <a:rPr lang="vi-VN" sz="2800" b="1" dirty="0" err="1">
                    <a:solidFill>
                      <a:prstClr val="black"/>
                    </a:solidFill>
                    <a:latin typeface="Times New Roman" panose="02020603050405020304" pitchFamily="18" charset="0"/>
                    <a:cs typeface="Times New Roman" panose="02020603050405020304" pitchFamily="18" charset="0"/>
                  </a:rPr>
                  <a:t>điểm</a:t>
                </a:r>
                <a:r>
                  <a:rPr lang="vi-VN" sz="2800" b="1" dirty="0">
                    <a:solidFill>
                      <a:prstClr val="black"/>
                    </a:solidFill>
                    <a:latin typeface="Times New Roman" panose="02020603050405020304" pitchFamily="18" charset="0"/>
                    <a:cs typeface="Times New Roman" panose="02020603050405020304" pitchFamily="18" charset="0"/>
                  </a:rPr>
                  <a:t> </a:t>
                </a:r>
                <a:r>
                  <a:rPr lang="vi-VN" sz="2800" b="1" dirty="0" err="1">
                    <a:solidFill>
                      <a:prstClr val="black"/>
                    </a:solidFill>
                    <a:latin typeface="Times New Roman" panose="02020603050405020304" pitchFamily="18" charset="0"/>
                    <a:cs typeface="Times New Roman" panose="02020603050405020304" pitchFamily="18" charset="0"/>
                  </a:rPr>
                  <a:t>mới</a:t>
                </a:r>
                <a:r>
                  <a:rPr lang="en-US" sz="2800" b="1"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định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hướng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lớn</a:t>
                </a:r>
                <a:r>
                  <a:rPr lang="vi-VN" sz="2800" dirty="0">
                    <a:solidFill>
                      <a:prstClr val="black"/>
                    </a:solidFill>
                    <a:latin typeface="Times New Roman" panose="02020603050405020304" pitchFamily="18" charset="0"/>
                    <a:cs typeface="Times New Roman" panose="02020603050405020304" pitchFamily="18" charset="0"/>
                  </a:rPr>
                  <a:t> cho công </a:t>
                </a:r>
                <a:r>
                  <a:rPr lang="vi-VN" sz="2800" dirty="0" err="1">
                    <a:solidFill>
                      <a:prstClr val="black"/>
                    </a:solidFill>
                    <a:latin typeface="Times New Roman" panose="02020603050405020304" pitchFamily="18" charset="0"/>
                    <a:cs typeface="Times New Roman" panose="02020603050405020304" pitchFamily="18" charset="0"/>
                  </a:rPr>
                  <a:t>tác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hoàn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thiện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thể</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về</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đất</a:t>
                </a:r>
                <a:r>
                  <a:rPr lang="vi-VN" sz="2800" dirty="0">
                    <a:solidFill>
                      <a:prstClr val="black"/>
                    </a:solidFill>
                    <a:latin typeface="Times New Roman" panose="02020603050405020304" pitchFamily="18" charset="0"/>
                    <a:cs typeface="Times New Roman" panose="02020603050405020304" pitchFamily="18" charset="0"/>
                  </a:rPr>
                  <a:t> đai; </a:t>
                </a:r>
                <a:r>
                  <a:rPr lang="vi-VN" sz="2800" dirty="0" err="1">
                    <a:solidFill>
                      <a:prstClr val="black"/>
                    </a:solidFill>
                    <a:latin typeface="Times New Roman" panose="02020603050405020304" pitchFamily="18" charset="0"/>
                    <a:cs typeface="Times New Roman" panose="02020603050405020304" pitchFamily="18" charset="0"/>
                  </a:rPr>
                  <a:t>đồng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thời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đặt</a:t>
                </a:r>
                <a:r>
                  <a:rPr lang="vi-VN" sz="2800" dirty="0">
                    <a:solidFill>
                      <a:prstClr val="black"/>
                    </a:solidFill>
                    <a:latin typeface="Times New Roman" panose="02020603050405020304" pitchFamily="18" charset="0"/>
                    <a:cs typeface="Times New Roman" panose="02020603050405020304" pitchFamily="18" charset="0"/>
                  </a:rPr>
                  <a:t> ra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tâm </a:t>
                </a:r>
                <a:r>
                  <a:rPr lang="vi-VN" sz="2800" dirty="0" err="1">
                    <a:solidFill>
                      <a:prstClr val="black"/>
                    </a:solidFill>
                    <a:latin typeface="Times New Roman" panose="02020603050405020304" pitchFamily="18" charset="0"/>
                    <a:cs typeface="Times New Roman" panose="02020603050405020304" pitchFamily="18" charset="0"/>
                  </a:rPr>
                  <a:t>lớn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toàn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hệ</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thống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chính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là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khắc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phục</a:t>
                </a:r>
                <a:r>
                  <a:rPr lang="vi-VN" sz="2800" dirty="0">
                    <a:solidFill>
                      <a:prstClr val="black"/>
                    </a:solidFill>
                    <a:latin typeface="Times New Roman" panose="02020603050405020304" pitchFamily="18" charset="0"/>
                    <a:cs typeface="Times New Roman" panose="02020603050405020304" pitchFamily="18" charset="0"/>
                  </a:rPr>
                  <a:t> cho </a:t>
                </a:r>
                <a:r>
                  <a:rPr lang="vi-VN" sz="2800" dirty="0" err="1">
                    <a:solidFill>
                      <a:prstClr val="black"/>
                    </a:solidFill>
                    <a:latin typeface="Times New Roman" panose="02020603050405020304" pitchFamily="18" charset="0"/>
                    <a:cs typeface="Times New Roman" panose="02020603050405020304" pitchFamily="18" charset="0"/>
                  </a:rPr>
                  <a:t>được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tình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trạng</a:t>
                </a:r>
                <a:r>
                  <a:rPr lang="vi-VN" sz="2800" dirty="0">
                    <a:solidFill>
                      <a:prstClr val="black"/>
                    </a:solidFill>
                    <a:latin typeface="Times New Roman" panose="02020603050405020304" pitchFamily="18" charset="0"/>
                    <a:cs typeface="Times New Roman" panose="02020603050405020304" pitchFamily="18" charset="0"/>
                  </a:rPr>
                  <a:t> tham </a:t>
                </a:r>
                <a:r>
                  <a:rPr lang="vi-VN" sz="2800" dirty="0" err="1">
                    <a:solidFill>
                      <a:prstClr val="black"/>
                    </a:solidFill>
                    <a:latin typeface="Times New Roman" panose="02020603050405020304" pitchFamily="18" charset="0"/>
                    <a:cs typeface="Times New Roman" panose="02020603050405020304" pitchFamily="18" charset="0"/>
                  </a:rPr>
                  <a:t>nhũng</a:t>
                </a:r>
                <a:r>
                  <a:rPr lang="vi-VN" sz="2800" dirty="0">
                    <a:solidFill>
                      <a:prstClr val="black"/>
                    </a:solidFill>
                    <a:latin typeface="Times New Roman" panose="02020603050405020304" pitchFamily="18" charset="0"/>
                    <a:cs typeface="Times New Roman" panose="02020603050405020304" pitchFamily="18" charset="0"/>
                  </a:rPr>
                  <a:t>, tiêu </a:t>
                </a:r>
                <a:r>
                  <a:rPr lang="vi-VN" sz="2800" dirty="0" err="1">
                    <a:solidFill>
                      <a:prstClr val="black"/>
                    </a:solidFill>
                    <a:latin typeface="Times New Roman" panose="02020603050405020304" pitchFamily="18" charset="0"/>
                    <a:cs typeface="Times New Roman" panose="02020603050405020304" pitchFamily="18" charset="0"/>
                  </a:rPr>
                  <a:t>cực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khiếu</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kiện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đầu</a:t>
                </a:r>
                <a:r>
                  <a:rPr lang="vi-VN" sz="2800" dirty="0">
                    <a:solidFill>
                      <a:prstClr val="black"/>
                    </a:solidFill>
                    <a:latin typeface="Times New Roman" panose="02020603050405020304" pitchFamily="18" charset="0"/>
                    <a:cs typeface="Times New Roman" panose="02020603050405020304" pitchFamily="18" charset="0"/>
                  </a:rPr>
                  <a:t> cơ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sử</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dụng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đất</a:t>
                </a:r>
                <a:r>
                  <a:rPr lang="vi-VN" sz="2800" dirty="0">
                    <a:solidFill>
                      <a:prstClr val="black"/>
                    </a:solidFill>
                    <a:latin typeface="Times New Roman" panose="02020603050405020304" pitchFamily="18" charset="0"/>
                    <a:cs typeface="Times New Roman" panose="02020603050405020304" pitchFamily="18" charset="0"/>
                  </a:rPr>
                  <a:t> đai </a:t>
                </a:r>
                <a:r>
                  <a:rPr lang="vi-VN" sz="2800" dirty="0" err="1">
                    <a:solidFill>
                      <a:prstClr val="black"/>
                    </a:solidFill>
                    <a:latin typeface="Times New Roman" panose="02020603050405020304" pitchFamily="18" charset="0"/>
                    <a:cs typeface="Times New Roman" panose="02020603050405020304" pitchFamily="18" charset="0"/>
                  </a:rPr>
                  <a:t>lãng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phí</a:t>
                </a:r>
                <a:r>
                  <a:rPr lang="vi-VN" sz="2800" dirty="0">
                    <a:solidFill>
                      <a:prstClr val="black"/>
                    </a:solidFill>
                    <a:latin typeface="Times New Roman" panose="02020603050405020304" pitchFamily="18" charset="0"/>
                    <a:cs typeface="Times New Roman" panose="02020603050405020304" pitchFamily="18" charset="0"/>
                  </a:rPr>
                  <a:t>.</a:t>
                </a:r>
              </a:p>
            </p:txBody>
          </p:sp>
          <p:sp>
            <p:nvSpPr>
              <p:cNvPr id="22" name="Rectangle 46"/>
              <p:cNvSpPr>
                <a:spLocks noChangeArrowheads="1"/>
              </p:cNvSpPr>
              <p:nvPr/>
            </p:nvSpPr>
            <p:spPr bwMode="auto">
              <a:xfrm>
                <a:off x="1734327" y="3536109"/>
                <a:ext cx="10095723" cy="103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4950">
                  <a:solidFill>
                    <a:prstClr val="black"/>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5364" y="1679206"/>
              <a:ext cx="1494000" cy="4826698"/>
              <a:chOff x="1705928" y="1653442"/>
              <a:chExt cx="1900428" cy="1300455"/>
            </a:xfrm>
            <a:solidFill>
              <a:schemeClr val="accent6">
                <a:lumMod val="75000"/>
              </a:schemeClr>
            </a:solidFill>
          </p:grpSpPr>
          <p:sp>
            <p:nvSpPr>
              <p:cNvPr id="19"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 name="TextBox 41"/>
              <p:cNvSpPr txBox="1">
                <a:spLocks noChangeArrowheads="1"/>
              </p:cNvSpPr>
              <p:nvPr/>
            </p:nvSpPr>
            <p:spPr bwMode="auto">
              <a:xfrm>
                <a:off x="1893254" y="2190706"/>
                <a:ext cx="1214438" cy="213177"/>
              </a:xfrm>
              <a:prstGeom prst="rect">
                <a:avLst/>
              </a:prstGeom>
              <a:solidFill>
                <a:schemeClr val="accent4">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a:solidFill>
                      <a:prstClr val="white"/>
                    </a:solidFill>
                    <a:effectLst>
                      <a:outerShdw blurRad="38100" dist="38100" dir="2700000" algn="tl">
                        <a:srgbClr val="000000">
                          <a:alpha val="43137"/>
                        </a:srgbClr>
                      </a:outerShdw>
                    </a:effectLst>
                    <a:latin typeface="Calibri"/>
                  </a:rPr>
                  <a:t>3</a:t>
                </a:r>
              </a:p>
            </p:txBody>
          </p:sp>
        </p:grpSp>
      </p:grpSp>
    </p:spTree>
    <p:extLst>
      <p:ext uri="{BB962C8B-B14F-4D97-AF65-F5344CB8AC3E}">
        <p14:creationId xmlns:p14="http://schemas.microsoft.com/office/powerpoint/2010/main" val="392849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1 – Quan điểm</a:t>
            </a:r>
          </a:p>
        </p:txBody>
      </p:sp>
      <p:grpSp>
        <p:nvGrpSpPr>
          <p:cNvPr id="14" name="Group 13"/>
          <p:cNvGrpSpPr/>
          <p:nvPr/>
        </p:nvGrpSpPr>
        <p:grpSpPr>
          <a:xfrm>
            <a:off x="89503" y="1062788"/>
            <a:ext cx="11950097" cy="5632651"/>
            <a:chOff x="-15364" y="1679206"/>
            <a:chExt cx="12207364" cy="4826700"/>
          </a:xfrm>
        </p:grpSpPr>
        <p:grpSp>
          <p:nvGrpSpPr>
            <p:cNvPr id="16" name="Group 15"/>
            <p:cNvGrpSpPr/>
            <p:nvPr/>
          </p:nvGrpSpPr>
          <p:grpSpPr>
            <a:xfrm>
              <a:off x="131900" y="1679209"/>
              <a:ext cx="12060100" cy="4826697"/>
              <a:chOff x="131900" y="1679209"/>
              <a:chExt cx="12060100" cy="4826697"/>
            </a:xfrm>
          </p:grpSpPr>
          <p:sp>
            <p:nvSpPr>
              <p:cNvPr id="21" name="Rectangle 2"/>
              <p:cNvSpPr/>
              <p:nvPr/>
            </p:nvSpPr>
            <p:spPr>
              <a:xfrm>
                <a:off x="131900" y="1679209"/>
                <a:ext cx="12060100" cy="4826697"/>
              </a:xfrm>
              <a:prstGeom prst="roundRect">
                <a:avLst/>
              </a:prstGeom>
              <a:solidFill>
                <a:schemeClr val="accent5">
                  <a:lumMod val="20000"/>
                  <a:lumOff val="8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marL="1076325" indent="355600" algn="just">
                  <a:spcBef>
                    <a:spcPts val="600"/>
                  </a:spcBef>
                  <a:spcAft>
                    <a:spcPts val="600"/>
                  </a:spcAft>
                  <a:defRPr/>
                </a:pPr>
                <a:r>
                  <a:rPr lang="en-US" sz="2800" dirty="0">
                    <a:solidFill>
                      <a:prstClr val="black"/>
                    </a:solidFill>
                    <a:latin typeface="Times New Roman" panose="02020603050405020304" pitchFamily="18" charset="0"/>
                    <a:cs typeface="Times New Roman" panose="02020603050405020304" pitchFamily="18" charset="0"/>
                  </a:rPr>
                  <a:t>Quan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này</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nhấn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mạnh</a:t>
                </a:r>
                <a:r>
                  <a:rPr lang="vi-VN" sz="2800" dirty="0">
                    <a:solidFill>
                      <a:prstClr val="black"/>
                    </a:solidFill>
                    <a:latin typeface="Times New Roman" panose="02020603050405020304" pitchFamily="18" charset="0"/>
                    <a:cs typeface="Times New Roman" panose="02020603050405020304" pitchFamily="18" charset="0"/>
                  </a:rPr>
                  <a:t> công </a:t>
                </a:r>
                <a:r>
                  <a:rPr lang="vi-VN" sz="2800" dirty="0" err="1">
                    <a:solidFill>
                      <a:prstClr val="black"/>
                    </a:solidFill>
                    <a:latin typeface="Times New Roman" panose="02020603050405020304" pitchFamily="18" charset="0"/>
                    <a:cs typeface="Times New Roman" panose="02020603050405020304" pitchFamily="18" charset="0"/>
                  </a:rPr>
                  <a:t>tác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quản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lý</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nhà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nước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về</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đất</a:t>
                </a:r>
                <a:r>
                  <a:rPr lang="vi-VN" sz="2800" dirty="0">
                    <a:solidFill>
                      <a:prstClr val="black"/>
                    </a:solidFill>
                    <a:latin typeface="Times New Roman" panose="02020603050405020304" pitchFamily="18" charset="0"/>
                    <a:cs typeface="Times New Roman" panose="02020603050405020304" pitchFamily="18" charset="0"/>
                  </a:rPr>
                  <a:t> đai</a:t>
                </a:r>
                <a:r>
                  <a:rPr lang="en-US" sz="2800" dirty="0">
                    <a:solidFill>
                      <a:prstClr val="black"/>
                    </a:solidFill>
                    <a:latin typeface="Times New Roman" panose="02020603050405020304" pitchFamily="18" charset="0"/>
                    <a:cs typeface="Times New Roman" panose="02020603050405020304" pitchFamily="18" charset="0"/>
                  </a:rPr>
                  <a:t>.</a:t>
                </a:r>
              </a:p>
              <a:p>
                <a:pPr marL="1076325" indent="355600" algn="just">
                  <a:spcBef>
                    <a:spcPts val="600"/>
                  </a:spcBef>
                  <a:spcAft>
                    <a:spcPts val="600"/>
                  </a:spcAft>
                  <a:defRPr/>
                </a:pPr>
                <a:r>
                  <a:rPr lang="vi-VN" sz="2800" dirty="0">
                    <a:solidFill>
                      <a:prstClr val="black"/>
                    </a:solidFill>
                    <a:latin typeface="Times New Roman" panose="02020603050405020304" pitchFamily="18" charset="0"/>
                    <a:cs typeface="Times New Roman" panose="02020603050405020304" pitchFamily="18" charset="0"/>
                  </a:rPr>
                  <a:t>Nội dung </a:t>
                </a:r>
                <a:r>
                  <a:rPr lang="vi-VN" sz="2800" dirty="0" err="1">
                    <a:solidFill>
                      <a:prstClr val="black"/>
                    </a:solidFill>
                    <a:latin typeface="Times New Roman" panose="02020603050405020304" pitchFamily="18" charset="0"/>
                    <a:cs typeface="Times New Roman" panose="02020603050405020304" pitchFamily="18" charset="0"/>
                  </a:rPr>
                  <a:t>này</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Nghị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có</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nhiều</a:t>
                </a:r>
                <a:r>
                  <a:rPr lang="vi-VN" sz="2800" dirty="0">
                    <a:solidFill>
                      <a:prstClr val="black"/>
                    </a:solidFill>
                    <a:latin typeface="Times New Roman" panose="02020603050405020304" pitchFamily="18" charset="0"/>
                    <a:cs typeface="Times New Roman" panose="02020603050405020304" pitchFamily="18" charset="0"/>
                  </a:rPr>
                  <a:t> </a:t>
                </a:r>
                <a:r>
                  <a:rPr lang="vi-VN" sz="2800" b="1" dirty="0" err="1">
                    <a:solidFill>
                      <a:prstClr val="black"/>
                    </a:solidFill>
                    <a:latin typeface="Times New Roman" panose="02020603050405020304" pitchFamily="18" charset="0"/>
                    <a:cs typeface="Times New Roman" panose="02020603050405020304" pitchFamily="18" charset="0"/>
                  </a:rPr>
                  <a:t>điểm</a:t>
                </a:r>
                <a:r>
                  <a:rPr lang="vi-VN" sz="2800" b="1" dirty="0">
                    <a:solidFill>
                      <a:prstClr val="black"/>
                    </a:solidFill>
                    <a:latin typeface="Times New Roman" panose="02020603050405020304" pitchFamily="18" charset="0"/>
                    <a:cs typeface="Times New Roman" panose="02020603050405020304" pitchFamily="18" charset="0"/>
                  </a:rPr>
                  <a:t> </a:t>
                </a:r>
                <a:r>
                  <a:rPr lang="vi-VN" sz="2800" b="1" dirty="0" err="1">
                    <a:solidFill>
                      <a:prstClr val="black"/>
                    </a:solidFill>
                    <a:latin typeface="Times New Roman" panose="02020603050405020304" pitchFamily="18" charset="0"/>
                    <a:cs typeface="Times New Roman" panose="02020603050405020304" pitchFamily="18" charset="0"/>
                  </a:rPr>
                  <a:t>mới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đặt</a:t>
                </a:r>
                <a:r>
                  <a:rPr lang="vi-VN" sz="2800" dirty="0">
                    <a:solidFill>
                      <a:prstClr val="black"/>
                    </a:solidFill>
                    <a:latin typeface="Times New Roman" panose="02020603050405020304" pitchFamily="18" charset="0"/>
                    <a:cs typeface="Times New Roman" panose="02020603050405020304" pitchFamily="18" charset="0"/>
                  </a:rPr>
                  <a:t> ra </a:t>
                </a:r>
                <a:r>
                  <a:rPr lang="vi-VN" sz="2800" dirty="0" err="1">
                    <a:solidFill>
                      <a:prstClr val="black"/>
                    </a:solidFill>
                    <a:latin typeface="Times New Roman" panose="02020603050405020304" pitchFamily="18" charset="0"/>
                    <a:cs typeface="Times New Roman" panose="02020603050405020304" pitchFamily="18" charset="0"/>
                  </a:rPr>
                  <a:t>những</a:t>
                </a:r>
                <a:r>
                  <a:rPr lang="vi-VN" sz="2800" dirty="0">
                    <a:solidFill>
                      <a:prstClr val="black"/>
                    </a:solidFill>
                    <a:latin typeface="Times New Roman" panose="02020603050405020304" pitchFamily="18" charset="0"/>
                    <a:cs typeface="Times New Roman" panose="02020603050405020304" pitchFamily="18" charset="0"/>
                  </a:rPr>
                  <a:t> yêu </a:t>
                </a:r>
                <a:r>
                  <a:rPr lang="vi-VN" sz="2800" dirty="0" err="1">
                    <a:solidFill>
                      <a:prstClr val="black"/>
                    </a:solidFill>
                    <a:latin typeface="Times New Roman" panose="02020603050405020304" pitchFamily="18" charset="0"/>
                    <a:cs typeface="Times New Roman" panose="02020603050405020304" pitchFamily="18" charset="0"/>
                  </a:rPr>
                  <a:t>cầu</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về</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kiện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toàn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chức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bộ</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máy</a:t>
                </a:r>
                <a:r>
                  <a:rPr lang="vi-VN" sz="2800" dirty="0">
                    <a:solidFill>
                      <a:prstClr val="black"/>
                    </a:solidFill>
                    <a:latin typeface="Times New Roman" panose="02020603050405020304" pitchFamily="18" charset="0"/>
                    <a:cs typeface="Times New Roman" panose="02020603050405020304" pitchFamily="18" charset="0"/>
                  </a:rPr>
                  <a:t>; </a:t>
                </a:r>
                <a:r>
                  <a:rPr lang="vi-VN" sz="2800" u="sng" dirty="0">
                    <a:solidFill>
                      <a:prstClr val="black"/>
                    </a:solidFill>
                    <a:latin typeface="Times New Roman" panose="02020603050405020304" pitchFamily="18" charset="0"/>
                    <a:cs typeface="Times New Roman" panose="02020603050405020304" pitchFamily="18" charset="0"/>
                  </a:rPr>
                  <a:t>nâng cao vai </a:t>
                </a:r>
                <a:r>
                  <a:rPr lang="vi-VN" sz="2800" u="sng" dirty="0" err="1">
                    <a:solidFill>
                      <a:prstClr val="black"/>
                    </a:solidFill>
                    <a:latin typeface="Times New Roman" panose="02020603050405020304" pitchFamily="18" charset="0"/>
                    <a:cs typeface="Times New Roman" panose="02020603050405020304" pitchFamily="18" charset="0"/>
                  </a:rPr>
                  <a:t>trò</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của</a:t>
                </a:r>
                <a:r>
                  <a:rPr lang="vi-VN" sz="2800" u="sng" dirty="0">
                    <a:solidFill>
                      <a:prstClr val="black"/>
                    </a:solidFill>
                    <a:latin typeface="Times New Roman" panose="02020603050405020304" pitchFamily="18" charset="0"/>
                    <a:cs typeface="Times New Roman" panose="02020603050405020304" pitchFamily="18" charset="0"/>
                  </a:rPr>
                  <a:t> cơ quan tư </a:t>
                </a:r>
                <a:r>
                  <a:rPr lang="vi-VN" sz="2800" u="sng" dirty="0" err="1">
                    <a:solidFill>
                      <a:prstClr val="black"/>
                    </a:solidFill>
                    <a:latin typeface="Times New Roman" panose="02020603050405020304" pitchFamily="18" charset="0"/>
                    <a:cs typeface="Times New Roman" panose="02020603050405020304" pitchFamily="18" charset="0"/>
                  </a:rPr>
                  <a:t>pháp</a:t>
                </a:r>
                <a:r>
                  <a:rPr lang="vi-VN" sz="2800" u="sng" dirty="0">
                    <a:solidFill>
                      <a:prstClr val="black"/>
                    </a:solidFill>
                    <a:latin typeface="Times New Roman" panose="02020603050405020304" pitchFamily="18" charset="0"/>
                    <a:cs typeface="Times New Roman" panose="02020603050405020304" pitchFamily="18" charset="0"/>
                  </a:rPr>
                  <a:t> trong </a:t>
                </a:r>
                <a:r>
                  <a:rPr lang="vi-VN" sz="2800" u="sng" dirty="0" err="1">
                    <a:solidFill>
                      <a:prstClr val="black"/>
                    </a:solidFill>
                    <a:latin typeface="Times New Roman" panose="02020603050405020304" pitchFamily="18" charset="0"/>
                    <a:cs typeface="Times New Roman" panose="02020603050405020304" pitchFamily="18" charset="0"/>
                  </a:rPr>
                  <a:t>giải</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quyết</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khiếu</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nại</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tố</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cáo</a:t>
                </a:r>
                <a:r>
                  <a:rPr lang="vi-VN" sz="2800" u="sng" dirty="0">
                    <a:solidFill>
                      <a:prstClr val="black"/>
                    </a:solidFill>
                    <a:latin typeface="Times New Roman" panose="02020603050405020304" pitchFamily="18" charset="0"/>
                    <a:cs typeface="Times New Roman" panose="02020603050405020304" pitchFamily="18" charset="0"/>
                  </a:rPr>
                  <a:t>, tranh </a:t>
                </a:r>
                <a:r>
                  <a:rPr lang="vi-VN" sz="2800" u="sng" dirty="0" err="1">
                    <a:solidFill>
                      <a:prstClr val="black"/>
                    </a:solidFill>
                    <a:latin typeface="Times New Roman" panose="02020603050405020304" pitchFamily="18" charset="0"/>
                    <a:cs typeface="Times New Roman" panose="02020603050405020304" pitchFamily="18" charset="0"/>
                  </a:rPr>
                  <a:t>chấp</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về</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đất</a:t>
                </a:r>
                <a:r>
                  <a:rPr lang="vi-VN" sz="2800" u="sng" dirty="0">
                    <a:solidFill>
                      <a:prstClr val="black"/>
                    </a:solidFill>
                    <a:latin typeface="Times New Roman" panose="02020603050405020304" pitchFamily="18" charset="0"/>
                    <a:cs typeface="Times New Roman" panose="02020603050405020304" pitchFamily="18" charset="0"/>
                  </a:rPr>
                  <a:t> đai</a:t>
                </a:r>
                <a:r>
                  <a:rPr lang="vi-VN" sz="2800" dirty="0">
                    <a:solidFill>
                      <a:prstClr val="black"/>
                    </a:solidFill>
                    <a:latin typeface="Times New Roman" panose="02020603050405020304" pitchFamily="18" charset="0"/>
                    <a:cs typeface="Times New Roman" panose="02020603050405020304" pitchFamily="18" charset="0"/>
                  </a:rPr>
                  <a:t>; quy </a:t>
                </a:r>
                <a:r>
                  <a:rPr lang="vi-VN" sz="2800" dirty="0" err="1">
                    <a:solidFill>
                      <a:prstClr val="black"/>
                    </a:solidFill>
                    <a:latin typeface="Times New Roman" panose="02020603050405020304" pitchFamily="18" charset="0"/>
                    <a:cs typeface="Times New Roman" panose="02020603050405020304" pitchFamily="18" charset="0"/>
                  </a:rPr>
                  <a:t>hoạch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sử</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dụng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đất</a:t>
                </a:r>
                <a:r>
                  <a:rPr lang="vi-VN" sz="2800"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phải</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có</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tầm</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nhìn</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dài</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hạn</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bảo</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đảm</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phát</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triển</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bền</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vững</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hài</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hòa</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lợi</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ích</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giữa</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các</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thế</a:t>
                </a:r>
                <a:r>
                  <a:rPr lang="vi-VN" sz="2800" u="sng" dirty="0">
                    <a:solidFill>
                      <a:prstClr val="black"/>
                    </a:solidFill>
                    <a:latin typeface="Times New Roman" panose="02020603050405020304" pitchFamily="18" charset="0"/>
                    <a:cs typeface="Times New Roman" panose="02020603050405020304" pitchFamily="18" charset="0"/>
                  </a:rPr>
                  <a:t> </a:t>
                </a:r>
                <a:r>
                  <a:rPr lang="vi-VN" sz="2800" u="sng" dirty="0" err="1">
                    <a:solidFill>
                      <a:prstClr val="black"/>
                    </a:solidFill>
                    <a:latin typeface="Times New Roman" panose="02020603050405020304" pitchFamily="18" charset="0"/>
                    <a:cs typeface="Times New Roman" panose="02020603050405020304" pitchFamily="18" charset="0"/>
                  </a:rPr>
                  <a:t>hệ</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vùng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miền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giữa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phát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triển</a:t>
                </a:r>
                <a:r>
                  <a:rPr lang="vi-VN" sz="2800" dirty="0">
                    <a:solidFill>
                      <a:prstClr val="black"/>
                    </a:solidFill>
                    <a:latin typeface="Times New Roman" panose="02020603050405020304" pitchFamily="18" charset="0"/>
                    <a:cs typeface="Times New Roman" panose="02020603050405020304" pitchFamily="18" charset="0"/>
                  </a:rPr>
                  <a:t> kinh tế </a:t>
                </a:r>
                <a:r>
                  <a:rPr lang="vi-VN" sz="2800" dirty="0" err="1">
                    <a:solidFill>
                      <a:prstClr val="black"/>
                    </a:solidFill>
                    <a:latin typeface="Times New Roman" panose="02020603050405020304" pitchFamily="18" charset="0"/>
                    <a:cs typeface="Times New Roman" panose="02020603050405020304" pitchFamily="18" charset="0"/>
                  </a:rPr>
                  <a:t>với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bảo</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vệ</a:t>
                </a:r>
                <a:r>
                  <a:rPr lang="vi-VN" sz="2800" dirty="0">
                    <a:solidFill>
                      <a:prstClr val="black"/>
                    </a:solidFill>
                    <a:latin typeface="Times New Roman" panose="02020603050405020304" pitchFamily="18" charset="0"/>
                    <a:cs typeface="Times New Roman" panose="02020603050405020304" pitchFamily="18" charset="0"/>
                  </a:rPr>
                  <a:t> môi </a:t>
                </a:r>
                <a:r>
                  <a:rPr lang="vi-VN" sz="2800" dirty="0" err="1">
                    <a:solidFill>
                      <a:prstClr val="black"/>
                    </a:solidFill>
                    <a:latin typeface="Times New Roman" panose="02020603050405020304" pitchFamily="18" charset="0"/>
                    <a:cs typeface="Times New Roman" panose="02020603050405020304" pitchFamily="18" charset="0"/>
                  </a:rPr>
                  <a:t>trường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thích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ứng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với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biến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đổi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khí</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hậu</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bảo</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đảm</a:t>
                </a:r>
                <a:r>
                  <a:rPr lang="vi-VN" sz="2800" dirty="0">
                    <a:solidFill>
                      <a:prstClr val="black"/>
                    </a:solidFill>
                    <a:latin typeface="Times New Roman" panose="02020603050405020304" pitchFamily="18" charset="0"/>
                    <a:cs typeface="Times New Roman" panose="02020603050405020304" pitchFamily="18" charset="0"/>
                  </a:rPr>
                  <a:t> an ninh lương </a:t>
                </a:r>
                <a:r>
                  <a:rPr lang="vi-VN"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22" name="Rectangle 46"/>
              <p:cNvSpPr>
                <a:spLocks noChangeArrowheads="1"/>
              </p:cNvSpPr>
              <p:nvPr/>
            </p:nvSpPr>
            <p:spPr bwMode="auto">
              <a:xfrm>
                <a:off x="1734327" y="3536109"/>
                <a:ext cx="10095723" cy="103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4950">
                  <a:solidFill>
                    <a:prstClr val="black"/>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5364" y="1679206"/>
              <a:ext cx="1494000" cy="4826698"/>
              <a:chOff x="1705928" y="1653442"/>
              <a:chExt cx="1900428" cy="1300455"/>
            </a:xfrm>
            <a:solidFill>
              <a:schemeClr val="accent6">
                <a:lumMod val="75000"/>
              </a:schemeClr>
            </a:solidFill>
          </p:grpSpPr>
          <p:sp>
            <p:nvSpPr>
              <p:cNvPr id="19"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 name="TextBox 41"/>
              <p:cNvSpPr txBox="1">
                <a:spLocks noChangeArrowheads="1"/>
              </p:cNvSpPr>
              <p:nvPr/>
            </p:nvSpPr>
            <p:spPr bwMode="auto">
              <a:xfrm>
                <a:off x="1893254" y="2190706"/>
                <a:ext cx="1214438" cy="213177"/>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a:solidFill>
                      <a:prstClr val="white"/>
                    </a:solidFill>
                    <a:effectLst>
                      <a:outerShdw blurRad="38100" dist="38100" dir="2700000" algn="tl">
                        <a:srgbClr val="000000">
                          <a:alpha val="43137"/>
                        </a:srgbClr>
                      </a:outerShdw>
                    </a:effectLst>
                    <a:latin typeface="Calibri"/>
                  </a:rPr>
                  <a:t>4</a:t>
                </a:r>
              </a:p>
            </p:txBody>
          </p:sp>
        </p:grpSp>
      </p:grpSp>
    </p:spTree>
    <p:extLst>
      <p:ext uri="{BB962C8B-B14F-4D97-AF65-F5344CB8AC3E}">
        <p14:creationId xmlns:p14="http://schemas.microsoft.com/office/powerpoint/2010/main" val="336012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1 – Quan điểm</a:t>
            </a:r>
          </a:p>
        </p:txBody>
      </p:sp>
      <p:grpSp>
        <p:nvGrpSpPr>
          <p:cNvPr id="14" name="Group 13"/>
          <p:cNvGrpSpPr/>
          <p:nvPr/>
        </p:nvGrpSpPr>
        <p:grpSpPr>
          <a:xfrm>
            <a:off x="89503" y="1062788"/>
            <a:ext cx="11950097" cy="5632651"/>
            <a:chOff x="-15364" y="1679206"/>
            <a:chExt cx="12207364" cy="4826700"/>
          </a:xfrm>
        </p:grpSpPr>
        <p:grpSp>
          <p:nvGrpSpPr>
            <p:cNvPr id="16" name="Group 15"/>
            <p:cNvGrpSpPr/>
            <p:nvPr/>
          </p:nvGrpSpPr>
          <p:grpSpPr>
            <a:xfrm>
              <a:off x="131900" y="1679209"/>
              <a:ext cx="12060100" cy="4826697"/>
              <a:chOff x="131900" y="1679209"/>
              <a:chExt cx="12060100" cy="4826697"/>
            </a:xfrm>
          </p:grpSpPr>
          <p:sp>
            <p:nvSpPr>
              <p:cNvPr id="21" name="Rectangle 2"/>
              <p:cNvSpPr/>
              <p:nvPr/>
            </p:nvSpPr>
            <p:spPr>
              <a:xfrm>
                <a:off x="131900" y="1679209"/>
                <a:ext cx="12060100" cy="4826697"/>
              </a:xfrm>
              <a:prstGeom prst="roundRect">
                <a:avLst/>
              </a:prstGeom>
              <a:solidFill>
                <a:schemeClr val="accent5">
                  <a:lumMod val="20000"/>
                  <a:lumOff val="8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marL="1076325" indent="355600" algn="just">
                  <a:spcBef>
                    <a:spcPts val="600"/>
                  </a:spcBef>
                  <a:spcAft>
                    <a:spcPts val="600"/>
                  </a:spcAft>
                  <a:defRPr/>
                </a:pPr>
                <a:r>
                  <a:rPr lang="en-US" sz="2800" dirty="0">
                    <a:solidFill>
                      <a:prstClr val="black"/>
                    </a:solidFill>
                    <a:latin typeface="Times New Roman" panose="02020603050405020304" pitchFamily="18" charset="0"/>
                    <a:cs typeface="Times New Roman" panose="02020603050405020304" pitchFamily="18" charset="0"/>
                  </a:rPr>
                  <a:t>Q</a:t>
                </a:r>
                <a:r>
                  <a:rPr lang="vi-VN" sz="2800" dirty="0" err="1">
                    <a:solidFill>
                      <a:prstClr val="black"/>
                    </a:solidFill>
                    <a:latin typeface="Times New Roman" panose="02020603050405020304" pitchFamily="18" charset="0"/>
                    <a:cs typeface="Times New Roman" panose="02020603050405020304" pitchFamily="18" charset="0"/>
                  </a:rPr>
                  <a:t>uan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t</a:t>
                </a:r>
                <a:r>
                  <a:rPr lang="vi-VN" sz="2800" dirty="0">
                    <a:solidFill>
                      <a:prstClr val="black"/>
                    </a:solidFill>
                    <a:latin typeface="Times New Roman" panose="02020603050405020304" pitchFamily="18" charset="0"/>
                    <a:cs typeface="Times New Roman" panose="02020603050405020304" pitchFamily="18" charset="0"/>
                  </a:rPr>
                  <a:t>ăng </a:t>
                </a:r>
                <a:r>
                  <a:rPr lang="vi-VN" sz="2800" dirty="0" err="1">
                    <a:solidFill>
                      <a:prstClr val="black"/>
                    </a:solidFill>
                    <a:latin typeface="Times New Roman" panose="02020603050405020304" pitchFamily="18" charset="0"/>
                    <a:cs typeface="Times New Roman" panose="02020603050405020304" pitchFamily="18" charset="0"/>
                  </a:rPr>
                  <a:t>cường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sự</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lãnh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đạo</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Đảng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phát</a:t>
                </a:r>
                <a:r>
                  <a:rPr lang="vi-VN" sz="2800" dirty="0">
                    <a:solidFill>
                      <a:prstClr val="black"/>
                    </a:solidFill>
                    <a:latin typeface="Times New Roman" panose="02020603050405020304" pitchFamily="18" charset="0"/>
                    <a:cs typeface="Times New Roman" panose="02020603050405020304" pitchFamily="18" charset="0"/>
                  </a:rPr>
                  <a:t> huy vai </a:t>
                </a:r>
                <a:r>
                  <a:rPr lang="vi-VN" sz="2800" dirty="0" err="1">
                    <a:solidFill>
                      <a:prstClr val="black"/>
                    </a:solidFill>
                    <a:latin typeface="Times New Roman" panose="02020603050405020304" pitchFamily="18" charset="0"/>
                    <a:cs typeface="Times New Roman" panose="02020603050405020304" pitchFamily="18" charset="0"/>
                  </a:rPr>
                  <a:t>trò</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Mặt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trận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quốc</a:t>
                </a:r>
                <a:r>
                  <a:rPr lang="vi-VN" sz="2800" dirty="0">
                    <a:solidFill>
                      <a:prstClr val="black"/>
                    </a:solidFill>
                    <a:latin typeface="Times New Roman" panose="02020603050405020304" pitchFamily="18" charset="0"/>
                    <a:cs typeface="Times New Roman" panose="02020603050405020304" pitchFamily="18" charset="0"/>
                  </a:rPr>
                  <a:t> Việt Nam, </a:t>
                </a:r>
                <a:r>
                  <a:rPr lang="vi-VN" sz="2800" dirty="0" err="1">
                    <a:solidFill>
                      <a:prstClr val="black"/>
                    </a:solidFill>
                    <a:latin typeface="Times New Roman" panose="02020603050405020304" pitchFamily="18" charset="0"/>
                    <a:cs typeface="Times New Roman" panose="02020603050405020304" pitchFamily="18" charset="0"/>
                  </a:rPr>
                  <a:t>các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chức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chính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trị</a:t>
                </a:r>
                <a:r>
                  <a:rPr lang="vi-VN" sz="2800" dirty="0">
                    <a:solidFill>
                      <a:prstClr val="black"/>
                    </a:solidFill>
                    <a:latin typeface="Times New Roman" panose="02020603050405020304" pitchFamily="18" charset="0"/>
                    <a:cs typeface="Times New Roman" panose="02020603050405020304" pitchFamily="18" charset="0"/>
                  </a:rPr>
                  <a:t> - </a:t>
                </a:r>
                <a:r>
                  <a:rPr lang="vi-VN" sz="2800" dirty="0" err="1">
                    <a:solidFill>
                      <a:prstClr val="black"/>
                    </a:solidFill>
                    <a:latin typeface="Times New Roman" panose="02020603050405020304" pitchFamily="18" charset="0"/>
                    <a:cs typeface="Times New Roman" panose="02020603050405020304" pitchFamily="18" charset="0"/>
                  </a:rPr>
                  <a:t>xã</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hội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n</a:t>
                </a:r>
                <a:r>
                  <a:rPr lang="vi-VN" sz="2800" dirty="0">
                    <a:solidFill>
                      <a:prstClr val="black"/>
                    </a:solidFill>
                    <a:latin typeface="Times New Roman" panose="02020603050405020304" pitchFamily="18" charset="0"/>
                    <a:cs typeface="Times New Roman" panose="02020603050405020304" pitchFamily="18" charset="0"/>
                  </a:rPr>
                  <a:t>hân dân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Nội dung </a:t>
                </a:r>
                <a:r>
                  <a:rPr lang="vi-VN" sz="2800" dirty="0" err="1">
                    <a:solidFill>
                      <a:prstClr val="black"/>
                    </a:solidFill>
                    <a:latin typeface="Times New Roman" panose="02020603050405020304" pitchFamily="18" charset="0"/>
                    <a:cs typeface="Times New Roman" panose="02020603050405020304" pitchFamily="18" charset="0"/>
                  </a:rPr>
                  <a:t>này</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Nghị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kế</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thừa</a:t>
                </a:r>
                <a:r>
                  <a:rPr lang="vi-VN" sz="2800" dirty="0">
                    <a:solidFill>
                      <a:prstClr val="black"/>
                    </a:solidFill>
                    <a:latin typeface="Times New Roman" panose="02020603050405020304" pitchFamily="18" charset="0"/>
                    <a:cs typeface="Times New Roman" panose="02020603050405020304" pitchFamily="18" charset="0"/>
                  </a:rPr>
                  <a:t> quan </a:t>
                </a:r>
                <a:r>
                  <a:rPr lang="vi-VN" sz="2800" dirty="0" err="1">
                    <a:solidFill>
                      <a:prstClr val="black"/>
                    </a:solidFill>
                    <a:latin typeface="Times New Roman" panose="02020603050405020304" pitchFamily="18" charset="0"/>
                    <a:cs typeface="Times New Roman" panose="02020603050405020304" pitchFamily="18" charset="0"/>
                  </a:rPr>
                  <a:t>điểm</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Nghị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19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bổ</a:t>
                </a:r>
                <a:r>
                  <a:rPr lang="vi-VN" sz="2800" dirty="0">
                    <a:solidFill>
                      <a:prstClr val="black"/>
                    </a:solidFill>
                    <a:latin typeface="Times New Roman" panose="02020603050405020304" pitchFamily="18" charset="0"/>
                    <a:cs typeface="Times New Roman" panose="02020603050405020304" pitchFamily="18" charset="0"/>
                  </a:rPr>
                  <a:t> sung, </a:t>
                </a:r>
                <a:r>
                  <a:rPr lang="vi-VN" sz="2800" dirty="0" err="1">
                    <a:solidFill>
                      <a:prstClr val="black"/>
                    </a:solidFill>
                    <a:latin typeface="Times New Roman" panose="02020603050405020304" pitchFamily="18" charset="0"/>
                    <a:cs typeface="Times New Roman" panose="02020603050405020304" pitchFamily="18" charset="0"/>
                  </a:rPr>
                  <a:t>làm</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rõ</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sự</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lãnh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đạo</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Đảng</a:t>
                </a:r>
                <a:r>
                  <a:rPr lang="vi-VN" sz="2800" dirty="0">
                    <a:solidFill>
                      <a:prstClr val="black"/>
                    </a:solidFill>
                    <a:latin typeface="Times New Roman" panose="02020603050405020304" pitchFamily="18" charset="0"/>
                    <a:cs typeface="Times New Roman" panose="02020603050405020304" pitchFamily="18" charset="0"/>
                  </a:rPr>
                  <a:t>, vai </a:t>
                </a:r>
                <a:r>
                  <a:rPr lang="vi-VN" sz="2800" dirty="0" err="1">
                    <a:solidFill>
                      <a:prstClr val="black"/>
                    </a:solidFill>
                    <a:latin typeface="Times New Roman" panose="02020603050405020304" pitchFamily="18" charset="0"/>
                    <a:cs typeface="Times New Roman" panose="02020603050405020304" pitchFamily="18" charset="0"/>
                  </a:rPr>
                  <a:t>trò</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Mặt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trận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quốc</a:t>
                </a:r>
                <a:r>
                  <a:rPr lang="vi-VN" sz="2800" dirty="0">
                    <a:solidFill>
                      <a:prstClr val="black"/>
                    </a:solidFill>
                    <a:latin typeface="Times New Roman" panose="02020603050405020304" pitchFamily="18" charset="0"/>
                    <a:cs typeface="Times New Roman" panose="02020603050405020304" pitchFamily="18" charset="0"/>
                  </a:rPr>
                  <a:t> Việt Nam, </a:t>
                </a:r>
                <a:r>
                  <a:rPr lang="vi-VN" sz="2800" dirty="0" err="1">
                    <a:solidFill>
                      <a:prstClr val="black"/>
                    </a:solidFill>
                    <a:latin typeface="Times New Roman" panose="02020603050405020304" pitchFamily="18" charset="0"/>
                    <a:cs typeface="Times New Roman" panose="02020603050405020304" pitchFamily="18" charset="0"/>
                  </a:rPr>
                  <a:t>các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chức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chính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trị</a:t>
                </a:r>
                <a:r>
                  <a:rPr lang="vi-VN" sz="2800" dirty="0">
                    <a:solidFill>
                      <a:prstClr val="black"/>
                    </a:solidFill>
                    <a:latin typeface="Times New Roman" panose="02020603050405020304" pitchFamily="18" charset="0"/>
                    <a:cs typeface="Times New Roman" panose="02020603050405020304" pitchFamily="18" charset="0"/>
                  </a:rPr>
                  <a:t> - </a:t>
                </a:r>
                <a:r>
                  <a:rPr lang="vi-VN" sz="2800" dirty="0" err="1">
                    <a:solidFill>
                      <a:prstClr val="black"/>
                    </a:solidFill>
                    <a:latin typeface="Times New Roman" panose="02020603050405020304" pitchFamily="18" charset="0"/>
                    <a:cs typeface="Times New Roman" panose="02020603050405020304" pitchFamily="18" charset="0"/>
                  </a:rPr>
                  <a:t>xã</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hội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Nhân dân, không </a:t>
                </a:r>
                <a:r>
                  <a:rPr lang="vi-VN" sz="2800" dirty="0" err="1">
                    <a:solidFill>
                      <a:prstClr val="black"/>
                    </a:solidFill>
                    <a:latin typeface="Times New Roman" panose="02020603050405020304" pitchFamily="18" charset="0"/>
                    <a:cs typeface="Times New Roman" panose="02020603050405020304" pitchFamily="18" charset="0"/>
                  </a:rPr>
                  <a:t>chỉ</a:t>
                </a:r>
                <a:r>
                  <a:rPr lang="vi-VN" sz="2800" dirty="0">
                    <a:solidFill>
                      <a:prstClr val="black"/>
                    </a:solidFill>
                    <a:latin typeface="Times New Roman" panose="02020603050405020304" pitchFamily="18" charset="0"/>
                    <a:cs typeface="Times New Roman" panose="02020603050405020304" pitchFamily="18" charset="0"/>
                  </a:rPr>
                  <a:t> ở </a:t>
                </a:r>
                <a:r>
                  <a:rPr lang="vi-VN" sz="2800" dirty="0" err="1">
                    <a:solidFill>
                      <a:prstClr val="black"/>
                    </a:solidFill>
                    <a:latin typeface="Times New Roman" panose="02020603050405020304" pitchFamily="18" charset="0"/>
                    <a:cs typeface="Times New Roman" panose="02020603050405020304" pitchFamily="18" charset="0"/>
                  </a:rPr>
                  <a:t>việc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chức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thực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hiện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mà</a:t>
                </a:r>
                <a:r>
                  <a:rPr lang="vi-VN" sz="2800" dirty="0">
                    <a:solidFill>
                      <a:prstClr val="black"/>
                    </a:solidFill>
                    <a:latin typeface="Times New Roman" panose="02020603050405020304" pitchFamily="18" charset="0"/>
                    <a:cs typeface="Times New Roman" panose="02020603050405020304" pitchFamily="18" charset="0"/>
                  </a:rPr>
                  <a:t> ngay </a:t>
                </a:r>
                <a:r>
                  <a:rPr lang="vi-VN" sz="2800" dirty="0" err="1">
                    <a:solidFill>
                      <a:prstClr val="black"/>
                    </a:solidFill>
                    <a:latin typeface="Times New Roman" panose="02020603050405020304" pitchFamily="18" charset="0"/>
                    <a:cs typeface="Times New Roman" panose="02020603050405020304" pitchFamily="18" charset="0"/>
                  </a:rPr>
                  <a:t>từ</a:t>
                </a:r>
                <a:r>
                  <a:rPr lang="vi-VN" sz="2800" dirty="0">
                    <a:solidFill>
                      <a:prstClr val="black"/>
                    </a:solidFill>
                    <a:latin typeface="Times New Roman" panose="02020603050405020304" pitchFamily="18" charset="0"/>
                    <a:cs typeface="Times New Roman" panose="02020603050405020304" pitchFamily="18" charset="0"/>
                  </a:rPr>
                  <a:t> khâu </a:t>
                </a:r>
                <a:r>
                  <a:rPr lang="vi-VN" sz="2800" i="1" dirty="0">
                    <a:solidFill>
                      <a:prstClr val="black"/>
                    </a:solidFill>
                    <a:latin typeface="Times New Roman" panose="02020603050405020304" pitchFamily="18" charset="0"/>
                    <a:cs typeface="Times New Roman" panose="02020603050405020304" pitchFamily="18" charset="0"/>
                  </a:rPr>
                  <a:t>xây </a:t>
                </a:r>
                <a:r>
                  <a:rPr lang="vi-VN" sz="2800" i="1" dirty="0" err="1">
                    <a:solidFill>
                      <a:prstClr val="black"/>
                    </a:solidFill>
                    <a:latin typeface="Times New Roman" panose="02020603050405020304" pitchFamily="18" charset="0"/>
                    <a:cs typeface="Times New Roman" panose="02020603050405020304" pitchFamily="18" charset="0"/>
                  </a:rPr>
                  <a:t>dựng</a:t>
                </a:r>
                <a:r>
                  <a:rPr lang="vi-VN" sz="2800" i="1"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chính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sách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phát</a:t>
                </a:r>
                <a:r>
                  <a:rPr lang="vi-VN" sz="2800" dirty="0">
                    <a:solidFill>
                      <a:prstClr val="black"/>
                    </a:solidFill>
                    <a:latin typeface="Times New Roman" panose="02020603050405020304" pitchFamily="18" charset="0"/>
                    <a:cs typeface="Times New Roman" panose="02020603050405020304" pitchFamily="18" charset="0"/>
                  </a:rPr>
                  <a:t> luật </a:t>
                </a:r>
                <a:r>
                  <a:rPr lang="vi-VN" sz="2800" dirty="0" err="1">
                    <a:solidFill>
                      <a:prstClr val="black"/>
                    </a:solidFill>
                    <a:latin typeface="Times New Roman" panose="02020603050405020304" pitchFamily="18" charset="0"/>
                    <a:cs typeface="Times New Roman" panose="02020603050405020304" pitchFamily="18" charset="0"/>
                  </a:rPr>
                  <a:t>về</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đất</a:t>
                </a:r>
                <a:r>
                  <a:rPr lang="vi-VN" sz="2800" dirty="0">
                    <a:solidFill>
                      <a:prstClr val="black"/>
                    </a:solidFill>
                    <a:latin typeface="Times New Roman" panose="02020603050405020304" pitchFamily="18" charset="0"/>
                    <a:cs typeface="Times New Roman" panose="02020603050405020304" pitchFamily="18" charset="0"/>
                  </a:rPr>
                  <a:t> đai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giám</a:t>
                </a:r>
                <a:r>
                  <a:rPr lang="vi-VN" sz="2800" i="1" dirty="0">
                    <a:solidFill>
                      <a:prstClr val="black"/>
                    </a:solidFill>
                    <a:latin typeface="Times New Roman" panose="02020603050405020304" pitchFamily="18" charset="0"/>
                    <a:cs typeface="Times New Roman" panose="02020603050405020304" pitchFamily="18" charset="0"/>
                  </a:rPr>
                  <a:t> </a:t>
                </a:r>
                <a:r>
                  <a:rPr lang="vi-VN" sz="2800" i="1" dirty="0" err="1">
                    <a:solidFill>
                      <a:prstClr val="black"/>
                    </a:solidFill>
                    <a:latin typeface="Times New Roman" panose="02020603050405020304" pitchFamily="18" charset="0"/>
                    <a:cs typeface="Times New Roman" panose="02020603050405020304" pitchFamily="18" charset="0"/>
                  </a:rPr>
                  <a:t>sát</a:t>
                </a:r>
                <a:r>
                  <a:rPr lang="vi-VN" sz="2800" i="1"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quá</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trình</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thực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hiện</a:t>
                </a:r>
                <a:r>
                  <a:rPr lang="vi-VN" sz="2800"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a:p>
                <a:pPr marL="1076325" indent="355600" algn="just">
                  <a:spcBef>
                    <a:spcPts val="600"/>
                  </a:spcBef>
                  <a:spcAft>
                    <a:spcPts val="600"/>
                  </a:spcAft>
                  <a:defRPr/>
                </a:pPr>
                <a:r>
                  <a:rPr lang="vi-VN" sz="2800" dirty="0">
                    <a:solidFill>
                      <a:prstClr val="black"/>
                    </a:solidFill>
                    <a:latin typeface="Times New Roman" panose="02020603050405020304" pitchFamily="18" charset="0"/>
                    <a:cs typeface="Times New Roman" panose="02020603050405020304" pitchFamily="18" charset="0"/>
                  </a:rPr>
                  <a:t>Đây </a:t>
                </a:r>
                <a:r>
                  <a:rPr lang="vi-VN" sz="2800" dirty="0" err="1">
                    <a:solidFill>
                      <a:prstClr val="black"/>
                    </a:solidFill>
                    <a:latin typeface="Times New Roman" panose="02020603050405020304" pitchFamily="18" charset="0"/>
                    <a:cs typeface="Times New Roman" panose="02020603050405020304" pitchFamily="18" charset="0"/>
                  </a:rPr>
                  <a:t>là</a:t>
                </a:r>
                <a:r>
                  <a:rPr lang="vi-VN" sz="2800" dirty="0">
                    <a:solidFill>
                      <a:prstClr val="black"/>
                    </a:solidFill>
                    <a:latin typeface="Times New Roman" panose="02020603050405020304" pitchFamily="18" charset="0"/>
                    <a:cs typeface="Times New Roman" panose="02020603050405020304" pitchFamily="18" charset="0"/>
                  </a:rPr>
                  <a:t> </a:t>
                </a:r>
                <a:r>
                  <a:rPr lang="vi-VN" sz="2800" b="1" dirty="0" err="1">
                    <a:solidFill>
                      <a:prstClr val="black"/>
                    </a:solidFill>
                    <a:latin typeface="Times New Roman" panose="02020603050405020304" pitchFamily="18" charset="0"/>
                    <a:cs typeface="Times New Roman" panose="02020603050405020304" pitchFamily="18" charset="0"/>
                  </a:rPr>
                  <a:t>điểm</a:t>
                </a:r>
                <a:r>
                  <a:rPr lang="vi-VN" sz="2800" b="1" dirty="0">
                    <a:solidFill>
                      <a:prstClr val="black"/>
                    </a:solidFill>
                    <a:latin typeface="Times New Roman" panose="02020603050405020304" pitchFamily="18" charset="0"/>
                    <a:cs typeface="Times New Roman" panose="02020603050405020304" pitchFamily="18" charset="0"/>
                  </a:rPr>
                  <a:t> </a:t>
                </a:r>
                <a:r>
                  <a:rPr lang="vi-VN" sz="2800" b="1" dirty="0" err="1">
                    <a:solidFill>
                      <a:prstClr val="black"/>
                    </a:solidFill>
                    <a:latin typeface="Times New Roman" panose="02020603050405020304" pitchFamily="18" charset="0"/>
                    <a:cs typeface="Times New Roman" panose="02020603050405020304" pitchFamily="18" charset="0"/>
                  </a:rPr>
                  <a:t>mới</a:t>
                </a:r>
                <a:r>
                  <a:rPr lang="vi-VN" sz="2800" dirty="0">
                    <a:solidFill>
                      <a:prstClr val="black"/>
                    </a:solidFill>
                    <a:latin typeface="Times New Roman" panose="02020603050405020304" pitchFamily="18" charset="0"/>
                    <a:cs typeface="Times New Roman" panose="02020603050405020304" pitchFamily="18" charset="0"/>
                  </a:rPr>
                  <a:t> trên cơ </a:t>
                </a:r>
                <a:r>
                  <a:rPr lang="vi-VN" sz="2800" dirty="0" err="1">
                    <a:solidFill>
                      <a:prstClr val="black"/>
                    </a:solidFill>
                    <a:latin typeface="Times New Roman" panose="02020603050405020304" pitchFamily="18" charset="0"/>
                    <a:cs typeface="Times New Roman" panose="02020603050405020304" pitchFamily="18" charset="0"/>
                  </a:rPr>
                  <a:t>sở</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quán</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triệt</a:t>
                </a:r>
                <a:r>
                  <a:rPr lang="vi-VN" sz="2800" dirty="0">
                    <a:solidFill>
                      <a:prstClr val="black"/>
                    </a:solidFill>
                    <a:latin typeface="Times New Roman" panose="02020603050405020304" pitchFamily="18" charset="0"/>
                    <a:cs typeface="Times New Roman" panose="02020603050405020304" pitchFamily="18" charset="0"/>
                  </a:rPr>
                  <a:t> sâu </a:t>
                </a:r>
                <a:r>
                  <a:rPr lang="vi-VN" sz="2800" dirty="0" err="1">
                    <a:solidFill>
                      <a:prstClr val="black"/>
                    </a:solidFill>
                    <a:latin typeface="Times New Roman" panose="02020603050405020304" pitchFamily="18" charset="0"/>
                    <a:cs typeface="Times New Roman" panose="02020603050405020304" pitchFamily="18" charset="0"/>
                  </a:rPr>
                  <a:t>sắc</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Nghị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quyết</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Đại</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hội</a:t>
                </a:r>
                <a:r>
                  <a:rPr lang="vi-VN" sz="2800" dirty="0">
                    <a:solidFill>
                      <a:prstClr val="black"/>
                    </a:solidFill>
                    <a:latin typeface="Times New Roman" panose="02020603050405020304" pitchFamily="18" charset="0"/>
                    <a:cs typeface="Times New Roman" panose="02020603050405020304" pitchFamily="18" charset="0"/>
                  </a:rPr>
                  <a:t> XIII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Đảng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về</a:t>
                </a:r>
                <a:r>
                  <a:rPr lang="vi-VN" sz="2800" dirty="0">
                    <a:solidFill>
                      <a:prstClr val="black"/>
                    </a:solidFill>
                    <a:latin typeface="Times New Roman" panose="02020603050405020304" pitchFamily="18" charset="0"/>
                    <a:cs typeface="Times New Roman" panose="02020603050405020304" pitchFamily="18" charset="0"/>
                  </a:rPr>
                  <a:t> dân </a:t>
                </a:r>
                <a:r>
                  <a:rPr lang="vi-VN" sz="2800" dirty="0" err="1">
                    <a:solidFill>
                      <a:prstClr val="black"/>
                    </a:solidFill>
                    <a:latin typeface="Times New Roman" panose="02020603050405020304" pitchFamily="18" charset="0"/>
                    <a:cs typeface="Times New Roman" panose="02020603050405020304" pitchFamily="18" charset="0"/>
                  </a:rPr>
                  <a:t>chủ</a:t>
                </a:r>
                <a:r>
                  <a:rPr lang="vi-VN" sz="2800" dirty="0">
                    <a:solidFill>
                      <a:prstClr val="black"/>
                    </a:solidFill>
                    <a:latin typeface="Times New Roman" panose="02020603050405020304" pitchFamily="18" charset="0"/>
                    <a:cs typeface="Times New Roman" panose="02020603050405020304" pitchFamily="18" charset="0"/>
                  </a:rPr>
                  <a:t> XHCN, </a:t>
                </a:r>
                <a:r>
                  <a:rPr lang="vi-VN" sz="2800" dirty="0" err="1">
                    <a:solidFill>
                      <a:prstClr val="black"/>
                    </a:solidFill>
                    <a:latin typeface="Times New Roman" panose="02020603050405020304" pitchFamily="18" charset="0"/>
                    <a:cs typeface="Times New Roman" panose="02020603050405020304" pitchFamily="18" charset="0"/>
                  </a:rPr>
                  <a:t>khẳng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định</a:t>
                </a:r>
                <a:r>
                  <a:rPr lang="vi-VN" sz="2800" dirty="0">
                    <a:solidFill>
                      <a:prstClr val="black"/>
                    </a:solidFill>
                    <a:latin typeface="Times New Roman" panose="02020603050405020304" pitchFamily="18" charset="0"/>
                    <a:cs typeface="Times New Roman" panose="02020603050405020304" pitchFamily="18" charset="0"/>
                  </a:rPr>
                  <a:t> vai </a:t>
                </a:r>
                <a:r>
                  <a:rPr lang="vi-VN" sz="2800" dirty="0" err="1">
                    <a:solidFill>
                      <a:prstClr val="black"/>
                    </a:solidFill>
                    <a:latin typeface="Times New Roman" panose="02020603050405020304" pitchFamily="18" charset="0"/>
                    <a:cs typeface="Times New Roman" panose="02020603050405020304" pitchFamily="18" charset="0"/>
                  </a:rPr>
                  <a:t>trò</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chủ</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thể</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vị</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trí</a:t>
                </a:r>
                <a:r>
                  <a:rPr lang="vi-VN" sz="2800" dirty="0">
                    <a:solidFill>
                      <a:prstClr val="black"/>
                    </a:solidFill>
                    <a:latin typeface="Times New Roman" panose="02020603050405020304" pitchFamily="18" charset="0"/>
                    <a:cs typeface="Times New Roman" panose="02020603050405020304" pitchFamily="18" charset="0"/>
                  </a:rPr>
                  <a:t> trung tâm </a:t>
                </a:r>
                <a:r>
                  <a:rPr lang="vi-VN" sz="2800" dirty="0" err="1">
                    <a:solidFill>
                      <a:prstClr val="black"/>
                    </a:solidFill>
                    <a:latin typeface="Times New Roman" panose="02020603050405020304" pitchFamily="18" charset="0"/>
                    <a:cs typeface="Times New Roman" panose="02020603050405020304" pitchFamily="18" charset="0"/>
                  </a:rPr>
                  <a:t>của</a:t>
                </a:r>
                <a:r>
                  <a:rPr lang="vi-VN" sz="2800" dirty="0">
                    <a:solidFill>
                      <a:prstClr val="black"/>
                    </a:solidFill>
                    <a:latin typeface="Times New Roman" panose="02020603050405020304" pitchFamily="18" charset="0"/>
                    <a:cs typeface="Times New Roman" panose="02020603050405020304" pitchFamily="18" charset="0"/>
                  </a:rPr>
                  <a:t> Nhân dân trong xây </a:t>
                </a:r>
                <a:r>
                  <a:rPr lang="vi-VN" sz="2800" dirty="0" err="1">
                    <a:solidFill>
                      <a:prstClr val="black"/>
                    </a:solidFill>
                    <a:latin typeface="Times New Roman" panose="02020603050405020304" pitchFamily="18" charset="0"/>
                    <a:cs typeface="Times New Roman" panose="02020603050405020304" pitchFamily="18" charset="0"/>
                  </a:rPr>
                  <a:t>dựng</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và</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bảo</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vệ</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Tổ</a:t>
                </a:r>
                <a:r>
                  <a:rPr lang="vi-VN" sz="2800" dirty="0">
                    <a:solidFill>
                      <a:prstClr val="black"/>
                    </a:solidFill>
                    <a:latin typeface="Times New Roman" panose="02020603050405020304" pitchFamily="18" charset="0"/>
                    <a:cs typeface="Times New Roman" panose="02020603050405020304" pitchFamily="18" charset="0"/>
                  </a:rPr>
                  <a:t> </a:t>
                </a:r>
                <a:r>
                  <a:rPr lang="vi-VN" sz="2800" dirty="0" err="1">
                    <a:solidFill>
                      <a:prstClr val="black"/>
                    </a:solidFill>
                    <a:latin typeface="Times New Roman" panose="02020603050405020304" pitchFamily="18" charset="0"/>
                    <a:cs typeface="Times New Roman" panose="02020603050405020304" pitchFamily="18" charset="0"/>
                  </a:rPr>
                  <a:t>quốc</a:t>
                </a:r>
                <a:r>
                  <a:rPr lang="vi-VN" sz="2800" dirty="0">
                    <a:solidFill>
                      <a:prstClr val="black"/>
                    </a:solidFill>
                    <a:latin typeface="Times New Roman" panose="02020603050405020304" pitchFamily="18" charset="0"/>
                    <a:cs typeface="Times New Roman" panose="02020603050405020304" pitchFamily="18" charset="0"/>
                  </a:rPr>
                  <a:t>.</a:t>
                </a:r>
              </a:p>
            </p:txBody>
          </p:sp>
          <p:sp>
            <p:nvSpPr>
              <p:cNvPr id="22" name="Rectangle 46"/>
              <p:cNvSpPr>
                <a:spLocks noChangeArrowheads="1"/>
              </p:cNvSpPr>
              <p:nvPr/>
            </p:nvSpPr>
            <p:spPr bwMode="auto">
              <a:xfrm>
                <a:off x="1734327" y="3536109"/>
                <a:ext cx="10095723" cy="103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4950">
                  <a:solidFill>
                    <a:prstClr val="black"/>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5364" y="1679206"/>
              <a:ext cx="1494000" cy="4826698"/>
              <a:chOff x="1705928" y="1653442"/>
              <a:chExt cx="1900428" cy="1300455"/>
            </a:xfrm>
            <a:solidFill>
              <a:schemeClr val="accent6">
                <a:lumMod val="75000"/>
              </a:schemeClr>
            </a:solidFill>
          </p:grpSpPr>
          <p:sp>
            <p:nvSpPr>
              <p:cNvPr id="19"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66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0" name="TextBox 41"/>
              <p:cNvSpPr txBox="1">
                <a:spLocks noChangeArrowheads="1"/>
              </p:cNvSpPr>
              <p:nvPr/>
            </p:nvSpPr>
            <p:spPr bwMode="auto">
              <a:xfrm>
                <a:off x="1893254" y="2190706"/>
                <a:ext cx="1214438" cy="21317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a:solidFill>
                      <a:prstClr val="white"/>
                    </a:solidFill>
                    <a:effectLst>
                      <a:outerShdw blurRad="38100" dist="38100" dir="2700000" algn="tl">
                        <a:srgbClr val="000000">
                          <a:alpha val="43137"/>
                        </a:srgbClr>
                      </a:outerShdw>
                    </a:effectLst>
                    <a:latin typeface="Calibri"/>
                  </a:rPr>
                  <a:t>5</a:t>
                </a:r>
              </a:p>
            </p:txBody>
          </p:sp>
        </p:grpSp>
      </p:grpSp>
    </p:spTree>
    <p:extLst>
      <p:ext uri="{BB962C8B-B14F-4D97-AF65-F5344CB8AC3E}">
        <p14:creationId xmlns:p14="http://schemas.microsoft.com/office/powerpoint/2010/main" val="204416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2 – Mục tiêu</a:t>
            </a:r>
          </a:p>
        </p:txBody>
      </p:sp>
      <p:sp>
        <p:nvSpPr>
          <p:cNvPr id="77" name="Freeform 76"/>
          <p:cNvSpPr/>
          <p:nvPr/>
        </p:nvSpPr>
        <p:spPr>
          <a:xfrm>
            <a:off x="3952240" y="975181"/>
            <a:ext cx="7995919" cy="1402260"/>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solidFill>
            <a:sysClr val="window" lastClr="FFFFFF"/>
          </a:solidFill>
          <a:ln w="25400" cap="flat" cmpd="sng" algn="ctr">
            <a:solidFill>
              <a:srgbClr val="C0504D"/>
            </a:solidFill>
            <a:prstDash val="solid"/>
          </a:ln>
          <a:effectLst/>
        </p:spPr>
        <p:txBody>
          <a:bodyPr anchor="ctr"/>
          <a:lstStyle/>
          <a:p>
            <a:pPr lvl="0" algn="just" eaLnBrk="0" fontAlgn="base" hangingPunct="0">
              <a:spcBef>
                <a:spcPct val="0"/>
              </a:spcBef>
              <a:spcAft>
                <a:spcPct val="0"/>
              </a:spcAft>
            </a:pPr>
            <a:r>
              <a:rPr lang="vi-VN" sz="2600" kern="0">
                <a:solidFill>
                  <a:prstClr val="black"/>
                </a:solidFill>
                <a:latin typeface="Times New Roman" pitchFamily="18" charset="0"/>
                <a:cs typeface="Times New Roman" pitchFamily="18" charset="0"/>
              </a:rPr>
              <a:t>Hoàn thiện thể chế, chính sách về quản lý và sử dụng đất đồng bộ và phù hợp với thể chế phát triển nền kinh tế thị trường định hướng xã hội chủ nghĩa. </a:t>
            </a:r>
          </a:p>
        </p:txBody>
      </p:sp>
      <p:sp>
        <p:nvSpPr>
          <p:cNvPr id="78" name="Oval 77"/>
          <p:cNvSpPr/>
          <p:nvPr/>
        </p:nvSpPr>
        <p:spPr>
          <a:xfrm>
            <a:off x="169971" y="964867"/>
            <a:ext cx="2660542" cy="2716988"/>
          </a:xfrm>
          <a:prstGeom prst="ellipse">
            <a:avLst/>
          </a:prstGeom>
          <a:solidFill>
            <a:srgbClr val="A50021"/>
          </a:soli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 Mục</a:t>
            </a:r>
            <a:r>
              <a:rPr kumimoji="0" lang="en-US" sz="32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tiêu tổng quát</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9" name="Freeform 78"/>
          <p:cNvSpPr/>
          <p:nvPr/>
        </p:nvSpPr>
        <p:spPr>
          <a:xfrm>
            <a:off x="3259873" y="2625823"/>
            <a:ext cx="8688286" cy="2570997"/>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solidFill>
            <a:sysClr val="window" lastClr="FFFFFF"/>
          </a:solidFill>
          <a:ln w="25400" cap="flat" cmpd="sng" algn="ctr">
            <a:solidFill>
              <a:srgbClr val="C0504D"/>
            </a:solidFill>
            <a:prstDash val="solid"/>
          </a:ln>
          <a:effectLst/>
        </p:spPr>
        <p:txBody>
          <a:bodyPr anchor="ctr"/>
          <a:lstStyle/>
          <a:p>
            <a:pPr lvl="0" algn="just" eaLnBrk="0" fontAlgn="base" hangingPunct="0">
              <a:spcBef>
                <a:spcPct val="0"/>
              </a:spcBef>
              <a:spcAft>
                <a:spcPct val="0"/>
              </a:spcAft>
            </a:pPr>
            <a:r>
              <a:rPr lang="vi-VN" sz="2600" kern="0">
                <a:solidFill>
                  <a:prstClr val="black"/>
                </a:solidFill>
                <a:latin typeface="Times New Roman" pitchFamily="18" charset="0"/>
                <a:cs typeface="Times New Roman" pitchFamily="18" charset="0"/>
              </a:rPr>
              <a:t>Nguồn lực đất đai được quản lý, khai thác, sử dụng bảo đảm tiết kiệm, bền vững, hiệu quả cao nhất; đáp ứng yêu cầu đẩy mạnh công nghiệp hoá, hiện đại hoá công bằng và ổn định xã hội; bảo đảm quốc phòng, an ninh; bảo vệ môi trường, thích ứng với biến đổi khí hậu; tạo động lực để nước ta trở thành nước phát triển có thu nhập cao</a:t>
            </a:r>
          </a:p>
        </p:txBody>
      </p:sp>
      <p:sp>
        <p:nvSpPr>
          <p:cNvPr id="80" name="Freeform 79"/>
          <p:cNvSpPr/>
          <p:nvPr/>
        </p:nvSpPr>
        <p:spPr>
          <a:xfrm>
            <a:off x="2418080" y="5401914"/>
            <a:ext cx="9530079" cy="1231596"/>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solidFill>
            <a:sysClr val="window" lastClr="FFFFFF"/>
          </a:solidFill>
          <a:ln w="25400" cap="flat" cmpd="sng" algn="ctr">
            <a:solidFill>
              <a:srgbClr val="C0504D"/>
            </a:solidFill>
            <a:prstDash val="solid"/>
          </a:ln>
          <a:effectLst/>
        </p:spPr>
        <p:txBody>
          <a:bodyPr anchor="ctr"/>
          <a:lstStyle/>
          <a:p>
            <a:pPr lvl="0" algn="just" eaLnBrk="0" fontAlgn="base" hangingPunct="0">
              <a:spcBef>
                <a:spcPct val="0"/>
              </a:spcBef>
              <a:spcAft>
                <a:spcPct val="0"/>
              </a:spcAft>
            </a:pPr>
            <a:r>
              <a:rPr lang="vi-VN" sz="2600" kern="0">
                <a:solidFill>
                  <a:prstClr val="black"/>
                </a:solidFill>
                <a:latin typeface="Times New Roman" pitchFamily="18" charset="0"/>
                <a:cs typeface="Times New Roman" pitchFamily="18" charset="0"/>
              </a:rPr>
              <a:t>Thị trường bất động sản, trong đó có thị trường quyền sử dụng đất, trở thành kênh phân bổ đất đai hợp lý, công bằng, hiệu quả.</a:t>
            </a:r>
          </a:p>
        </p:txBody>
      </p:sp>
      <p:sp>
        <p:nvSpPr>
          <p:cNvPr id="81" name="Right Arrow 80"/>
          <p:cNvSpPr/>
          <p:nvPr/>
        </p:nvSpPr>
        <p:spPr>
          <a:xfrm>
            <a:off x="3034921" y="1441591"/>
            <a:ext cx="449903" cy="648072"/>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Right Arrow 81"/>
          <p:cNvSpPr/>
          <p:nvPr/>
        </p:nvSpPr>
        <p:spPr>
          <a:xfrm rot="1096756">
            <a:off x="2614026" y="3025130"/>
            <a:ext cx="449903" cy="648072"/>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Right Arrow 82"/>
          <p:cNvSpPr/>
          <p:nvPr/>
        </p:nvSpPr>
        <p:spPr>
          <a:xfrm rot="3713314">
            <a:off x="1801325" y="4301182"/>
            <a:ext cx="449903" cy="648072"/>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297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2 – Mục tiêu</a:t>
            </a:r>
          </a:p>
        </p:txBody>
      </p:sp>
      <p:sp>
        <p:nvSpPr>
          <p:cNvPr id="15" name="Content Placeholder 2"/>
          <p:cNvSpPr txBox="1">
            <a:spLocks/>
          </p:cNvSpPr>
          <p:nvPr/>
        </p:nvSpPr>
        <p:spPr bwMode="auto">
          <a:xfrm>
            <a:off x="293905" y="1581800"/>
            <a:ext cx="11462812" cy="3345800"/>
          </a:xfrm>
          <a:prstGeom prst="snip1Rect">
            <a:avLst/>
          </a:prstGeom>
          <a:solidFill>
            <a:schemeClr val="tx2">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Aft>
                <a:spcPct val="0"/>
              </a:spcAft>
            </a:pPr>
            <a:r>
              <a:rPr lang="en-US" sz="3200" kern="0"/>
              <a:t>Phải hoàn thành sửa đổi Luật Đất đai năm 2013 và một số luật liên quan, bảo đảm tính đồng bộ, thống nhất. </a:t>
            </a:r>
            <a:r>
              <a:rPr lang="en-US" sz="3200" i="1" kern="0"/>
              <a:t>(Chính phủ sẽ trình dự thảo Luật Đất đai 2013 sửa đổi vào kỳ họp thứ 4 Quốc hội khóa XV).</a:t>
            </a:r>
            <a:endParaRPr lang="en-US" sz="3200" i="1" kern="0" dirty="0" err="1"/>
          </a:p>
        </p:txBody>
      </p:sp>
      <p:sp>
        <p:nvSpPr>
          <p:cNvPr id="16" name="Round Diagonal Corner Rectangle 15"/>
          <p:cNvSpPr/>
          <p:nvPr/>
        </p:nvSpPr>
        <p:spPr>
          <a:xfrm>
            <a:off x="293905" y="1046231"/>
            <a:ext cx="6695057" cy="792089"/>
          </a:xfrm>
          <a:prstGeom prst="round2DiagRect">
            <a:avLst/>
          </a:prstGeom>
          <a:solidFill>
            <a:schemeClr val="accent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lang="en-US" sz="3600" b="1" kern="0">
                <a:solidFill>
                  <a:prstClr val="white"/>
                </a:solidFill>
                <a:latin typeface="Calibri"/>
                <a:cs typeface="Calibri" panose="020F0502020204030204" pitchFamily="34" charset="0"/>
              </a:rPr>
              <a:t>Đến 2023</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111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2 – Mục tiêu</a:t>
            </a:r>
          </a:p>
        </p:txBody>
      </p:sp>
      <p:sp>
        <p:nvSpPr>
          <p:cNvPr id="15" name="Content Placeholder 2"/>
          <p:cNvSpPr txBox="1">
            <a:spLocks/>
          </p:cNvSpPr>
          <p:nvPr/>
        </p:nvSpPr>
        <p:spPr bwMode="auto">
          <a:xfrm>
            <a:off x="293905" y="1581800"/>
            <a:ext cx="11462812" cy="4016360"/>
          </a:xfrm>
          <a:prstGeom prst="snip1Rect">
            <a:avLst/>
          </a:prstGeom>
          <a:solidFill>
            <a:schemeClr val="tx2">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Aft>
                <a:spcPct val="0"/>
              </a:spcAft>
            </a:pPr>
            <a:r>
              <a:rPr lang="vi-VN" sz="3200" kern="0"/>
              <a:t>Hệ thống pháp luật về đất đai cơ bản được hoàn thiện đồng bộ, thống nhất, phù hợp với thể chế phát triển nền kinh tế thị trường định hướng xã hội chủ nghĩa. </a:t>
            </a:r>
          </a:p>
          <a:p>
            <a:pPr lvl="0" algn="just" eaLnBrk="0" fontAlgn="base" hangingPunct="0">
              <a:spcAft>
                <a:spcPct val="0"/>
              </a:spcAft>
            </a:pPr>
            <a:r>
              <a:rPr lang="vi-VN" sz="3200" kern="0"/>
              <a:t>Khắc phục bằng được tình trạng sử dụng đất lãng phí, để đất hoang hoá, ô nhiễm, suy thoái và những tồn tại, vướng mắc về quản lý và sử dụng đất do lịch sử để lại.</a:t>
            </a:r>
          </a:p>
        </p:txBody>
      </p:sp>
      <p:sp>
        <p:nvSpPr>
          <p:cNvPr id="16" name="Round Diagonal Corner Rectangle 15"/>
          <p:cNvSpPr/>
          <p:nvPr/>
        </p:nvSpPr>
        <p:spPr>
          <a:xfrm>
            <a:off x="293905" y="1046231"/>
            <a:ext cx="6695057" cy="792089"/>
          </a:xfrm>
          <a:prstGeom prst="round2DiagRect">
            <a:avLst/>
          </a:prstGeom>
          <a:solidFill>
            <a:schemeClr val="accent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lang="en-US" sz="3600" b="1" kern="0" dirty="0" err="1">
                <a:solidFill>
                  <a:prstClr val="white"/>
                </a:solidFill>
                <a:latin typeface="Calibri"/>
                <a:cs typeface="Calibri" panose="020F0502020204030204" pitchFamily="34" charset="0"/>
              </a:rPr>
              <a:t>Đến</a:t>
            </a:r>
            <a:r>
              <a:rPr lang="en-US" sz="3600" b="1" kern="0" dirty="0">
                <a:solidFill>
                  <a:prstClr val="white"/>
                </a:solidFill>
                <a:latin typeface="Calibri"/>
                <a:cs typeface="Calibri" panose="020F0502020204030204" pitchFamily="34" charset="0"/>
              </a:rPr>
              <a:t> 2025</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01011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 name="Rounded Rectangle 15"/>
          <p:cNvSpPr/>
          <p:nvPr/>
        </p:nvSpPr>
        <p:spPr>
          <a:xfrm>
            <a:off x="4812223" y="2048272"/>
            <a:ext cx="2567631" cy="92352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rPr>
              <a:t>PHẦN I</a:t>
            </a:r>
          </a:p>
        </p:txBody>
      </p:sp>
      <p:sp>
        <p:nvSpPr>
          <p:cNvPr id="18" name="Rounded Rectangle 17"/>
          <p:cNvSpPr/>
          <p:nvPr/>
        </p:nvSpPr>
        <p:spPr>
          <a:xfrm>
            <a:off x="0" y="2838450"/>
            <a:ext cx="12192000" cy="18859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174625" lvl="0" algn="ctr">
              <a:defRPr/>
            </a:pPr>
            <a:r>
              <a:rPr lang="vi-VN" sz="3200" b="1" dirty="0">
                <a:solidFill>
                  <a:srgbClr val="003300"/>
                </a:solidFill>
                <a:latin typeface="Times New Roman" panose="02020603050405020304" pitchFamily="18" charset="0"/>
                <a:cs typeface="Times New Roman" panose="02020603050405020304" pitchFamily="18" charset="0"/>
              </a:rPr>
              <a:t>CÁC YẾU TỐ NỀN TẢNG LÀM CƠ SỞ </a:t>
            </a:r>
            <a:endParaRPr lang="en-US" sz="3200" b="1" dirty="0">
              <a:solidFill>
                <a:srgbClr val="003300"/>
              </a:solidFill>
              <a:latin typeface="Times New Roman" panose="02020603050405020304" pitchFamily="18" charset="0"/>
              <a:cs typeface="Times New Roman" panose="02020603050405020304" pitchFamily="18" charset="0"/>
            </a:endParaRPr>
          </a:p>
          <a:p>
            <a:pPr marL="174625" lvl="0" algn="ctr">
              <a:defRPr/>
            </a:pPr>
            <a:r>
              <a:rPr lang="vi-VN" sz="3200" b="1" dirty="0">
                <a:solidFill>
                  <a:srgbClr val="003300"/>
                </a:solidFill>
                <a:latin typeface="Times New Roman" panose="02020603050405020304" pitchFamily="18" charset="0"/>
                <a:cs typeface="Times New Roman" panose="02020603050405020304" pitchFamily="18" charset="0"/>
              </a:rPr>
              <a:t>XÂY DỰNG, HOÀN THIỆN THỂ CHẾ VỀ ĐẤT ĐAI</a:t>
            </a:r>
            <a:endParaRPr kumimoji="0" lang="en-US" sz="3200" b="1" i="0" u="none" strike="noStrike" kern="120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649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lvl="0" algn="ctr"/>
            <a:r>
              <a:rPr lang="en-US" sz="3600" b="1">
                <a:solidFill>
                  <a:prstClr val="white"/>
                </a:solidFill>
                <a:latin typeface="Calibri" panose="020F0502020204030204" pitchFamily="34" charset="0"/>
                <a:cs typeface="Calibri" panose="020F0502020204030204" pitchFamily="34" charset="0"/>
              </a:rPr>
              <a:t>2 – Mục tiêu</a:t>
            </a:r>
          </a:p>
        </p:txBody>
      </p:sp>
      <p:sp>
        <p:nvSpPr>
          <p:cNvPr id="15" name="Content Placeholder 2"/>
          <p:cNvSpPr txBox="1">
            <a:spLocks/>
          </p:cNvSpPr>
          <p:nvPr/>
        </p:nvSpPr>
        <p:spPr bwMode="auto">
          <a:xfrm>
            <a:off x="293905" y="951880"/>
            <a:ext cx="11562816" cy="5763880"/>
          </a:xfrm>
          <a:prstGeom prst="snip1Rect">
            <a:avLst/>
          </a:prstGeom>
          <a:solidFill>
            <a:schemeClr val="tx2">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indent="355600" algn="just" eaLnBrk="0" fontAlgn="base" hangingPunct="0">
              <a:spcAft>
                <a:spcPct val="0"/>
              </a:spcAft>
            </a:pPr>
            <a:endParaRPr lang="vi-VN" kern="0"/>
          </a:p>
          <a:p>
            <a:pPr lvl="0" indent="355600" algn="just" eaLnBrk="0" fontAlgn="base" hangingPunct="0">
              <a:spcAft>
                <a:spcPct val="0"/>
              </a:spcAft>
            </a:pPr>
            <a:r>
              <a:rPr lang="vi-VN" kern="0"/>
              <a:t>Hoàn thành xây dựng cơ sở dữ liệu số và hệ thống thông tin quốc gia về đất đai tập trung, thống nhất, đồng bộ, đa mục tiêu và kết nối liên thông. </a:t>
            </a:r>
          </a:p>
          <a:p>
            <a:pPr lvl="0" indent="355600" algn="just" eaLnBrk="0" fontAlgn="base" hangingPunct="0">
              <a:spcAft>
                <a:spcPct val="0"/>
              </a:spcAft>
            </a:pPr>
            <a:r>
              <a:rPr lang="vi-VN" kern="0"/>
              <a:t>Hoàn thành kiện toàn tổ chức bộ máy QLNN về đất đai bảo đảm tinh gọn, hiệu lực, hiệu quả, đồng bộ, thống nhất; loại bỏ khâu trung gian, đẩy mạnh phân cấp, phân quyền phù hợp, kèm theo cơ chế kiểm tra, giám sát và kiểm soát quyền lực. </a:t>
            </a:r>
          </a:p>
          <a:p>
            <a:pPr lvl="0" indent="355600" algn="just" eaLnBrk="0" fontAlgn="base" hangingPunct="0">
              <a:spcAft>
                <a:spcPct val="0"/>
              </a:spcAft>
            </a:pPr>
            <a:r>
              <a:rPr lang="vi-VN" kern="0"/>
              <a:t>Giải quyết cơ bản những tồn tại, vướng mắc có liên quan đến quản lý và sử dụng đất có nguồn gốc từ nông, lâm trường quốc doanh; đất QP, AN kết hợp với sản xuất và xây dựng kinh tế; đất của các cơ sở sản xuất, đơn vị sự nghiệp đã di dời khỏi trung tâm các đô thị lớn; đất lấn biển; đất tôn giáo; đất nghĩa trang; đất kết hợp sử dụng nhiều mục đích...</a:t>
            </a:r>
          </a:p>
        </p:txBody>
      </p:sp>
      <p:sp>
        <p:nvSpPr>
          <p:cNvPr id="16" name="Round Diagonal Corner Rectangle 15"/>
          <p:cNvSpPr/>
          <p:nvPr/>
        </p:nvSpPr>
        <p:spPr>
          <a:xfrm>
            <a:off x="293905" y="1036071"/>
            <a:ext cx="6695057" cy="792089"/>
          </a:xfrm>
          <a:prstGeom prst="round2DiagRect">
            <a:avLst/>
          </a:prstGeom>
          <a:solidFill>
            <a:schemeClr val="accent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lang="en-US" sz="3600" b="1" kern="0" dirty="0" err="1">
                <a:solidFill>
                  <a:prstClr val="white"/>
                </a:solidFill>
                <a:latin typeface="Calibri"/>
                <a:cs typeface="Calibri" panose="020F0502020204030204" pitchFamily="34" charset="0"/>
              </a:rPr>
              <a:t>Đến</a:t>
            </a:r>
            <a:r>
              <a:rPr lang="en-US" sz="3600" b="1" kern="0">
                <a:solidFill>
                  <a:prstClr val="white"/>
                </a:solidFill>
                <a:latin typeface="Calibri"/>
                <a:cs typeface="Calibri" panose="020F0502020204030204" pitchFamily="34" charset="0"/>
              </a:rPr>
              <a:t> 2030</a:t>
            </a:r>
            <a:endParaRPr kumimoji="0" lang="en-US" sz="36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6581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 name="Rounded Rectangle 15"/>
          <p:cNvSpPr/>
          <p:nvPr/>
        </p:nvSpPr>
        <p:spPr>
          <a:xfrm>
            <a:off x="4711700" y="2190512"/>
            <a:ext cx="2768600" cy="92352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rPr>
              <a:t>PHẦN </a:t>
            </a:r>
            <a:r>
              <a:rPr lang="en-US" sz="4400" b="1" spc="100" dirty="0">
                <a:solidFill>
                  <a:srgbClr val="B4DCFA">
                    <a:lumMod val="10000"/>
                  </a:srgbClr>
                </a:solidFill>
                <a:latin typeface="Times New Roman" panose="02020603050405020304" pitchFamily="18" charset="0"/>
                <a:cs typeface="Times New Roman" panose="02020603050405020304" pitchFamily="18" charset="0"/>
              </a:rPr>
              <a:t>IV</a:t>
            </a:r>
            <a:endPar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endParaRPr>
          </a:p>
        </p:txBody>
      </p:sp>
      <p:sp>
        <p:nvSpPr>
          <p:cNvPr id="18" name="Rounded Rectangle 17"/>
          <p:cNvSpPr/>
          <p:nvPr/>
        </p:nvSpPr>
        <p:spPr>
          <a:xfrm>
            <a:off x="0" y="2838450"/>
            <a:ext cx="12192000" cy="159131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174625" lvl="0" algn="ctr">
              <a:defRPr/>
            </a:pPr>
            <a:r>
              <a:rPr lang="vi-VN" sz="3200" b="1">
                <a:solidFill>
                  <a:srgbClr val="003300"/>
                </a:solidFill>
                <a:latin typeface="Times New Roman" panose="02020603050405020304" pitchFamily="18" charset="0"/>
                <a:cs typeface="Times New Roman" panose="02020603050405020304" pitchFamily="18" charset="0"/>
              </a:rPr>
              <a:t>NHIỆM VỤ, GIẢI PHÁP</a:t>
            </a:r>
          </a:p>
          <a:p>
            <a:pPr marL="174625" lvl="0" algn="ctr">
              <a:defRPr/>
            </a:pPr>
            <a:r>
              <a:rPr kumimoji="0" lang="vi-VN" sz="3200"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(06</a:t>
            </a:r>
            <a:r>
              <a:rPr kumimoji="0" lang="vi-VN" sz="3200" i="1" u="none" strike="noStrike" kern="1200" cap="none" spc="0" normalizeH="0" noProof="0">
                <a:ln>
                  <a:noFill/>
                </a:ln>
                <a:solidFill>
                  <a:srgbClr val="003300"/>
                </a:solidFill>
                <a:effectLst/>
                <a:uLnTx/>
                <a:uFillTx/>
                <a:latin typeface="Times New Roman" panose="02020603050405020304" pitchFamily="18" charset="0"/>
                <a:ea typeface="+mn-ea"/>
                <a:cs typeface="Times New Roman" panose="02020603050405020304" pitchFamily="18" charset="0"/>
              </a:rPr>
              <a:t> nhiệm vụ, giải pháp lớn)</a:t>
            </a:r>
            <a:endParaRPr kumimoji="0" lang="en-US" sz="3200"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073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1 - Thống nhất nhận thức trong cán bộ, đảng viên và nhân dân về quản lý và sử dụng đất trong nền KTTT định hướng XHCN</a:t>
            </a:r>
          </a:p>
        </p:txBody>
      </p:sp>
      <p:sp>
        <p:nvSpPr>
          <p:cNvPr id="14" name="Rectangle: Rounded Corners 4">
            <a:extLst>
              <a:ext uri="{FF2B5EF4-FFF2-40B4-BE49-F238E27FC236}">
                <a16:creationId xmlns:a16="http://schemas.microsoft.com/office/drawing/2014/main" id="{0506F6FF-DB3D-49A0-A729-DD7A9FBB13D3}"/>
              </a:ext>
            </a:extLst>
          </p:cNvPr>
          <p:cNvSpPr/>
          <p:nvPr/>
        </p:nvSpPr>
        <p:spPr>
          <a:xfrm>
            <a:off x="320040" y="4334256"/>
            <a:ext cx="11649456" cy="2240280"/>
          </a:xfrm>
          <a:prstGeom prst="roundRect">
            <a:avLst/>
          </a:prstGeom>
          <a:solidFill>
            <a:srgbClr val="3333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spcBef>
                <a:spcPts val="600"/>
              </a:spcBef>
              <a:spcAft>
                <a:spcPts val="600"/>
              </a:spcAft>
            </a:pPr>
            <a:r>
              <a:rPr lang="vi-VN" sz="2400" kern="0" dirty="0">
                <a:solidFill>
                  <a:prstClr val="white"/>
                </a:solidFill>
                <a:latin typeface="Times New Roman" panose="02020603050405020304" pitchFamily="18" charset="0"/>
                <a:ea typeface="Calibri" panose="020F0502020204030204" pitchFamily="34" charset="0"/>
              </a:rPr>
              <a:t>Đây </a:t>
            </a:r>
            <a:r>
              <a:rPr lang="vi-VN" sz="2400" kern="0" dirty="0" err="1">
                <a:solidFill>
                  <a:prstClr val="white"/>
                </a:solidFill>
                <a:latin typeface="Times New Roman" panose="02020603050405020304" pitchFamily="18" charset="0"/>
                <a:ea typeface="Calibri" panose="020F0502020204030204" pitchFamily="34" charset="0"/>
              </a:rPr>
              <a:t>là</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nội</a:t>
            </a:r>
            <a:r>
              <a:rPr lang="vi-VN" sz="2400" kern="0" dirty="0">
                <a:solidFill>
                  <a:prstClr val="white"/>
                </a:solidFill>
                <a:latin typeface="Times New Roman" panose="02020603050405020304" pitchFamily="18" charset="0"/>
                <a:ea typeface="Calibri" panose="020F0502020204030204" pitchFamily="34" charset="0"/>
              </a:rPr>
              <a:t> dung </a:t>
            </a:r>
            <a:r>
              <a:rPr lang="vi-VN" sz="2400" kern="0" dirty="0" err="1">
                <a:solidFill>
                  <a:prstClr val="white"/>
                </a:solidFill>
                <a:latin typeface="Times New Roman" panose="02020603050405020304" pitchFamily="18" charset="0"/>
                <a:ea typeface="Calibri" panose="020F0502020204030204" pitchFamily="34" charset="0"/>
              </a:rPr>
              <a:t>mới</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để</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khắc</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phục</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những</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hạn</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chế</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mà</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quá</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trình</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tổng</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kết</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Nghị</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quyết</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số</a:t>
            </a:r>
            <a:r>
              <a:rPr lang="vi-VN" sz="2400" kern="0" dirty="0">
                <a:solidFill>
                  <a:prstClr val="white"/>
                </a:solidFill>
                <a:latin typeface="Times New Roman" panose="02020603050405020304" pitchFamily="18" charset="0"/>
                <a:ea typeface="Calibri" panose="020F0502020204030204" pitchFamily="34" charset="0"/>
              </a:rPr>
              <a:t> 19-NQ/TW </a:t>
            </a:r>
            <a:r>
              <a:rPr lang="vi-VN" sz="2400" kern="0" dirty="0" err="1">
                <a:solidFill>
                  <a:prstClr val="white"/>
                </a:solidFill>
                <a:latin typeface="Times New Roman" panose="02020603050405020304" pitchFamily="18" charset="0"/>
                <a:ea typeface="Calibri" panose="020F0502020204030204" pitchFamily="34" charset="0"/>
              </a:rPr>
              <a:t>đã</a:t>
            </a:r>
            <a:r>
              <a:rPr lang="vi-VN" sz="2400" kern="0" dirty="0">
                <a:solidFill>
                  <a:prstClr val="white"/>
                </a:solidFill>
                <a:latin typeface="Times New Roman" panose="02020603050405020304" pitchFamily="18" charset="0"/>
                <a:ea typeface="Calibri" panose="020F0502020204030204" pitchFamily="34" charset="0"/>
              </a:rPr>
              <a:t> nêu ra, </a:t>
            </a:r>
            <a:r>
              <a:rPr lang="vi-VN" sz="2400" kern="0" dirty="0" err="1">
                <a:solidFill>
                  <a:prstClr val="white"/>
                </a:solidFill>
                <a:latin typeface="Times New Roman" panose="02020603050405020304" pitchFamily="18" charset="0"/>
                <a:ea typeface="Calibri" panose="020F0502020204030204" pitchFamily="34" charset="0"/>
              </a:rPr>
              <a:t>quán</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triệt</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thống</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nhất</a:t>
            </a:r>
            <a:r>
              <a:rPr lang="vi-VN" sz="2400" kern="0" dirty="0">
                <a:solidFill>
                  <a:prstClr val="white"/>
                </a:solidFill>
                <a:latin typeface="Times New Roman" panose="02020603050405020304" pitchFamily="18" charset="0"/>
                <a:ea typeface="Calibri" panose="020F0502020204030204" pitchFamily="34" charset="0"/>
              </a:rPr>
              <a:t> trong </a:t>
            </a:r>
            <a:r>
              <a:rPr lang="vi-VN" sz="2400" kern="0" dirty="0" err="1">
                <a:solidFill>
                  <a:prstClr val="white"/>
                </a:solidFill>
                <a:latin typeface="Times New Roman" panose="02020603050405020304" pitchFamily="18" charset="0"/>
                <a:ea typeface="Calibri" panose="020F0502020204030204" pitchFamily="34" charset="0"/>
              </a:rPr>
              <a:t>nhận</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thức</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và</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hành</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động</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của</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toàn</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hệ</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thống</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chính</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trị</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và</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toàn</a:t>
            </a:r>
            <a:r>
              <a:rPr lang="vi-VN" sz="2400" kern="0" dirty="0">
                <a:solidFill>
                  <a:prstClr val="white"/>
                </a:solidFill>
                <a:latin typeface="Times New Roman" panose="02020603050405020304" pitchFamily="18" charset="0"/>
                <a:ea typeface="Calibri" panose="020F0502020204030204" pitchFamily="34" charset="0"/>
              </a:rPr>
              <a:t> dân </a:t>
            </a:r>
            <a:r>
              <a:rPr lang="vi-VN" sz="2400" kern="0" dirty="0" err="1">
                <a:solidFill>
                  <a:prstClr val="white"/>
                </a:solidFill>
                <a:latin typeface="Times New Roman" panose="02020603050405020304" pitchFamily="18" charset="0"/>
                <a:ea typeface="Calibri" panose="020F0502020204030204" pitchFamily="34" charset="0"/>
              </a:rPr>
              <a:t>về</a:t>
            </a:r>
            <a:r>
              <a:rPr lang="vi-VN" sz="2400" kern="0" dirty="0">
                <a:solidFill>
                  <a:prstClr val="white"/>
                </a:solidFill>
                <a:latin typeface="Times New Roman" panose="02020603050405020304" pitchFamily="18" charset="0"/>
                <a:ea typeface="Calibri" panose="020F0502020204030204" pitchFamily="34" charset="0"/>
              </a:rPr>
              <a:t> công </a:t>
            </a:r>
            <a:r>
              <a:rPr lang="vi-VN" sz="2400" kern="0" dirty="0" err="1">
                <a:solidFill>
                  <a:prstClr val="white"/>
                </a:solidFill>
                <a:latin typeface="Times New Roman" panose="02020603050405020304" pitchFamily="18" charset="0"/>
                <a:ea typeface="Calibri" panose="020F0502020204030204" pitchFamily="34" charset="0"/>
              </a:rPr>
              <a:t>tác</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quản</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lý</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sử</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dụng</a:t>
            </a:r>
            <a:r>
              <a:rPr lang="vi-VN" sz="2400" kern="0" dirty="0">
                <a:solidFill>
                  <a:prstClr val="white"/>
                </a:solidFill>
                <a:latin typeface="Times New Roman" panose="02020603050405020304" pitchFamily="18" charset="0"/>
                <a:ea typeface="Calibri" panose="020F0502020204030204" pitchFamily="34" charset="0"/>
              </a:rPr>
              <a:t> </a:t>
            </a:r>
            <a:r>
              <a:rPr lang="vi-VN" sz="2400" kern="0" dirty="0" err="1">
                <a:solidFill>
                  <a:prstClr val="white"/>
                </a:solidFill>
                <a:latin typeface="Times New Roman" panose="02020603050405020304" pitchFamily="18" charset="0"/>
                <a:ea typeface="Calibri" panose="020F0502020204030204" pitchFamily="34" charset="0"/>
              </a:rPr>
              <a:t>đất</a:t>
            </a:r>
            <a:r>
              <a:rPr lang="vi-VN" sz="2400" kern="0" dirty="0">
                <a:solidFill>
                  <a:prstClr val="white"/>
                </a:solidFill>
                <a:latin typeface="Times New Roman" panose="02020603050405020304" pitchFamily="18" charset="0"/>
                <a:ea typeface="Calibri" panose="020F0502020204030204" pitchFamily="34" charset="0"/>
              </a:rPr>
              <a:t> đai. </a:t>
            </a:r>
          </a:p>
        </p:txBody>
      </p:sp>
      <p:sp>
        <p:nvSpPr>
          <p:cNvPr id="17" name="Callout: Down Arrow 5">
            <a:extLst>
              <a:ext uri="{FF2B5EF4-FFF2-40B4-BE49-F238E27FC236}">
                <a16:creationId xmlns:a16="http://schemas.microsoft.com/office/drawing/2014/main" id="{512859DB-E186-43D2-AD0A-DA0992D55A64}"/>
              </a:ext>
            </a:extLst>
          </p:cNvPr>
          <p:cNvSpPr/>
          <p:nvPr/>
        </p:nvSpPr>
        <p:spPr>
          <a:xfrm>
            <a:off x="384048" y="994430"/>
            <a:ext cx="11585448" cy="3568426"/>
          </a:xfrm>
          <a:prstGeom prst="downArrowCallout">
            <a:avLst>
              <a:gd name="adj1" fmla="val 23740"/>
              <a:gd name="adj2" fmla="val 10308"/>
              <a:gd name="adj3" fmla="val 11544"/>
              <a:gd name="adj4" fmla="val 88456"/>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lvl="0" algn="just" eaLnBrk="0" fontAlgn="base" hangingPunct="0">
              <a:spcBef>
                <a:spcPct val="0"/>
              </a:spcBef>
              <a:spcAft>
                <a:spcPct val="0"/>
              </a:spcAft>
            </a:pPr>
            <a:r>
              <a:rPr lang="vi-VN" sz="2400" kern="0" dirty="0" err="1">
                <a:solidFill>
                  <a:srgbClr val="000000"/>
                </a:solidFill>
                <a:latin typeface="Times New Roman" panose="02020603050405020304" pitchFamily="18" charset="0"/>
                <a:ea typeface="Calibri" panose="020F0502020204030204" pitchFamily="34" charset="0"/>
              </a:rPr>
              <a:t>Cấp</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uỷ</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tổ</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chức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đảng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chính</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quyền</a:t>
            </a:r>
            <a:r>
              <a:rPr lang="vi-VN" sz="2400" kern="0" dirty="0">
                <a:solidFill>
                  <a:srgbClr val="000000"/>
                </a:solidFill>
                <a:latin typeface="Times New Roman" panose="02020603050405020304" pitchFamily="18" charset="0"/>
                <a:ea typeface="Calibri" panose="020F0502020204030204" pitchFamily="34" charset="0"/>
              </a:rPr>
              <a:t>, MTTQ VN, </a:t>
            </a:r>
            <a:r>
              <a:rPr lang="vi-VN" sz="2400" kern="0" dirty="0" err="1">
                <a:solidFill>
                  <a:srgbClr val="000000"/>
                </a:solidFill>
                <a:latin typeface="Times New Roman" panose="02020603050405020304" pitchFamily="18" charset="0"/>
                <a:ea typeface="Calibri" panose="020F0502020204030204" pitchFamily="34" charset="0"/>
              </a:rPr>
              <a:t>các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tổ</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chức</a:t>
            </a:r>
            <a:r>
              <a:rPr lang="vi-VN" sz="2400" kern="0" dirty="0">
                <a:solidFill>
                  <a:srgbClr val="000000"/>
                </a:solidFill>
                <a:latin typeface="Times New Roman" panose="02020603050405020304" pitchFamily="18" charset="0"/>
                <a:ea typeface="Calibri" panose="020F0502020204030204" pitchFamily="34" charset="0"/>
              </a:rPr>
              <a:t> CT-XH </a:t>
            </a:r>
            <a:r>
              <a:rPr lang="vi-VN" sz="2400" kern="0" dirty="0" err="1">
                <a:solidFill>
                  <a:srgbClr val="000000"/>
                </a:solidFill>
                <a:latin typeface="Times New Roman" panose="02020603050405020304" pitchFamily="18" charset="0"/>
                <a:ea typeface="Calibri" panose="020F0502020204030204" pitchFamily="34" charset="0"/>
              </a:rPr>
              <a:t>phải</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đẩy</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mạnh</a:t>
            </a:r>
            <a:r>
              <a:rPr lang="vi-VN" sz="2400" kern="0" dirty="0">
                <a:solidFill>
                  <a:srgbClr val="000000"/>
                </a:solidFill>
                <a:latin typeface="Times New Roman" panose="02020603050405020304" pitchFamily="18" charset="0"/>
                <a:ea typeface="Calibri" panose="020F0502020204030204" pitchFamily="34" charset="0"/>
              </a:rPr>
              <a:t> công </a:t>
            </a:r>
            <a:r>
              <a:rPr lang="vi-VN" sz="2400" kern="0" dirty="0" err="1">
                <a:solidFill>
                  <a:srgbClr val="000000"/>
                </a:solidFill>
                <a:latin typeface="Times New Roman" panose="02020603050405020304" pitchFamily="18" charset="0"/>
                <a:ea typeface="Calibri" panose="020F0502020204030204" pitchFamily="34" charset="0"/>
              </a:rPr>
              <a:t>tác</a:t>
            </a:r>
            <a:r>
              <a:rPr lang="vi-VN" sz="2400" kern="0" dirty="0">
                <a:solidFill>
                  <a:srgbClr val="000000"/>
                </a:solidFill>
                <a:latin typeface="Times New Roman" panose="02020603050405020304" pitchFamily="18" charset="0"/>
                <a:ea typeface="Calibri" panose="020F0502020204030204" pitchFamily="34" charset="0"/>
              </a:rPr>
              <a:t> tuyên </a:t>
            </a:r>
            <a:r>
              <a:rPr lang="vi-VN" sz="2400" kern="0" dirty="0" err="1">
                <a:solidFill>
                  <a:srgbClr val="000000"/>
                </a:solidFill>
                <a:latin typeface="Times New Roman" panose="02020603050405020304" pitchFamily="18" charset="0"/>
                <a:ea typeface="Calibri" panose="020F0502020204030204" pitchFamily="34" charset="0"/>
              </a:rPr>
              <a:t>truyền</a:t>
            </a:r>
            <a:r>
              <a:rPr lang="vi-VN" sz="2400" kern="0" dirty="0">
                <a:solidFill>
                  <a:srgbClr val="000000"/>
                </a:solidFill>
                <a:latin typeface="Times New Roman" panose="02020603050405020304" pitchFamily="18" charset="0"/>
                <a:ea typeface="Calibri" panose="020F0502020204030204" pitchFamily="34" charset="0"/>
              </a:rPr>
              <a:t> giáo </a:t>
            </a:r>
            <a:r>
              <a:rPr lang="vi-VN" sz="2400" kern="0" dirty="0" err="1">
                <a:solidFill>
                  <a:srgbClr val="000000"/>
                </a:solidFill>
                <a:latin typeface="Times New Roman" panose="02020603050405020304" pitchFamily="18" charset="0"/>
                <a:ea typeface="Calibri" panose="020F0502020204030204" pitchFamily="34" charset="0"/>
              </a:rPr>
              <a:t>dục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để</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cán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bộ</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đảng</a:t>
            </a:r>
            <a:r>
              <a:rPr lang="vi-VN" sz="2400" kern="0" dirty="0">
                <a:solidFill>
                  <a:srgbClr val="000000"/>
                </a:solidFill>
                <a:latin typeface="Times New Roman" panose="02020603050405020304" pitchFamily="18" charset="0"/>
                <a:ea typeface="Calibri" panose="020F0502020204030204" pitchFamily="34" charset="0"/>
              </a:rPr>
              <a:t> viên </a:t>
            </a:r>
            <a:r>
              <a:rPr lang="vi-VN" sz="2400" kern="0" dirty="0" err="1">
                <a:solidFill>
                  <a:srgbClr val="000000"/>
                </a:solidFill>
                <a:latin typeface="Times New Roman" panose="02020603050405020304" pitchFamily="18" charset="0"/>
                <a:ea typeface="Calibri" panose="020F0502020204030204" pitchFamily="34" charset="0"/>
              </a:rPr>
              <a:t>và</a:t>
            </a:r>
            <a:r>
              <a:rPr lang="vi-VN" sz="2400" kern="0" dirty="0">
                <a:solidFill>
                  <a:srgbClr val="000000"/>
                </a:solidFill>
                <a:latin typeface="Times New Roman" panose="02020603050405020304" pitchFamily="18" charset="0"/>
                <a:ea typeface="Calibri" panose="020F0502020204030204" pitchFamily="34" charset="0"/>
              </a:rPr>
              <a:t> Nhân dân </a:t>
            </a:r>
            <a:r>
              <a:rPr lang="vi-VN" sz="2400" kern="0" dirty="0" err="1">
                <a:solidFill>
                  <a:srgbClr val="000000"/>
                </a:solidFill>
                <a:latin typeface="Times New Roman" panose="02020603050405020304" pitchFamily="18" charset="0"/>
                <a:ea typeface="Calibri" panose="020F0502020204030204" pitchFamily="34" charset="0"/>
              </a:rPr>
              <a:t>hiểu</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đúng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đầy</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đủ</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về</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đất</a:t>
            </a:r>
            <a:r>
              <a:rPr lang="vi-VN" sz="2400" kern="0" dirty="0">
                <a:solidFill>
                  <a:srgbClr val="000000"/>
                </a:solidFill>
                <a:latin typeface="Times New Roman" panose="02020603050405020304" pitchFamily="18" charset="0"/>
                <a:ea typeface="Calibri" panose="020F0502020204030204" pitchFamily="34" charset="0"/>
              </a:rPr>
              <a:t> đai </a:t>
            </a:r>
            <a:r>
              <a:rPr lang="vi-VN" sz="2400" kern="0" dirty="0" err="1">
                <a:solidFill>
                  <a:srgbClr val="000000"/>
                </a:solidFill>
                <a:latin typeface="Times New Roman" panose="02020603050405020304" pitchFamily="18" charset="0"/>
                <a:ea typeface="Calibri" panose="020F0502020204030204" pitchFamily="34" charset="0"/>
              </a:rPr>
              <a:t>thuộc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sở</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hữu</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toàn</a:t>
            </a:r>
            <a:r>
              <a:rPr lang="vi-VN" sz="2400" kern="0" dirty="0">
                <a:solidFill>
                  <a:srgbClr val="000000"/>
                </a:solidFill>
                <a:latin typeface="Times New Roman" panose="02020603050405020304" pitchFamily="18" charset="0"/>
                <a:ea typeface="Calibri" panose="020F0502020204030204" pitchFamily="34" charset="0"/>
              </a:rPr>
              <a:t> dân do </a:t>
            </a:r>
            <a:r>
              <a:rPr lang="vi-VN" sz="2400" kern="0" dirty="0" err="1">
                <a:solidFill>
                  <a:srgbClr val="000000"/>
                </a:solidFill>
                <a:latin typeface="Times New Roman" panose="02020603050405020304" pitchFamily="18" charset="0"/>
                <a:ea typeface="Calibri" panose="020F0502020204030204" pitchFamily="34" charset="0"/>
              </a:rPr>
              <a:t>Nhà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nước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là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đại</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diện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chủ</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sở</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hữu</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và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thống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nhất</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quản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lý</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quyền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và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nghĩa</a:t>
            </a:r>
            <a:r>
              <a:rPr lang="vi-VN" sz="2400" kern="0" dirty="0">
                <a:solidFill>
                  <a:srgbClr val="000000"/>
                </a:solidFill>
                <a:latin typeface="Times New Roman" panose="02020603050405020304" pitchFamily="18" charset="0"/>
                <a:ea typeface="Calibri" panose="020F0502020204030204" pitchFamily="34" charset="0"/>
              </a:rPr>
              <a:t> vụ </a:t>
            </a:r>
            <a:r>
              <a:rPr lang="vi-VN" sz="2400" kern="0" dirty="0" err="1">
                <a:solidFill>
                  <a:srgbClr val="000000"/>
                </a:solidFill>
                <a:latin typeface="Times New Roman" panose="02020603050405020304" pitchFamily="18" charset="0"/>
                <a:ea typeface="Calibri" panose="020F0502020204030204" pitchFamily="34" charset="0"/>
              </a:rPr>
              <a:t>của</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tổ</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chức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hộ</a:t>
            </a:r>
            <a:r>
              <a:rPr lang="vi-VN" sz="2400" kern="0" dirty="0">
                <a:solidFill>
                  <a:srgbClr val="000000"/>
                </a:solidFill>
                <a:latin typeface="Times New Roman" panose="02020603050405020304" pitchFamily="18" charset="0"/>
                <a:ea typeface="Calibri" panose="020F0502020204030204" pitchFamily="34" charset="0"/>
              </a:rPr>
              <a:t> gia </a:t>
            </a:r>
            <a:r>
              <a:rPr lang="vi-VN" sz="2400" kern="0" dirty="0" err="1">
                <a:solidFill>
                  <a:srgbClr val="000000"/>
                </a:solidFill>
                <a:latin typeface="Times New Roman" panose="02020603050405020304" pitchFamily="18" charset="0"/>
                <a:ea typeface="Calibri" panose="020F0502020204030204" pitchFamily="34" charset="0"/>
              </a:rPr>
              <a:t>đình</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và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cá</a:t>
            </a:r>
            <a:r>
              <a:rPr lang="vi-VN" sz="2400" kern="0" dirty="0">
                <a:solidFill>
                  <a:srgbClr val="000000"/>
                </a:solidFill>
                <a:latin typeface="Times New Roman" panose="02020603050405020304" pitchFamily="18" charset="0"/>
                <a:ea typeface="Calibri" panose="020F0502020204030204" pitchFamily="34" charset="0"/>
              </a:rPr>
              <a:t> nhân </a:t>
            </a:r>
            <a:r>
              <a:rPr lang="vi-VN" sz="2400" kern="0" dirty="0" err="1">
                <a:solidFill>
                  <a:srgbClr val="000000"/>
                </a:solidFill>
                <a:latin typeface="Times New Roman" panose="02020603050405020304" pitchFamily="18" charset="0"/>
                <a:ea typeface="Calibri" panose="020F0502020204030204" pitchFamily="34" charset="0"/>
              </a:rPr>
              <a:t>được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Nhà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nước</a:t>
            </a:r>
            <a:r>
              <a:rPr lang="vi-VN" sz="2400" kern="0" dirty="0">
                <a:solidFill>
                  <a:srgbClr val="000000"/>
                </a:solidFill>
                <a:latin typeface="Times New Roman" panose="02020603050405020304" pitchFamily="18" charset="0"/>
                <a:ea typeface="Calibri" panose="020F0502020204030204" pitchFamily="34" charset="0"/>
              </a:rPr>
              <a:t> giao </a:t>
            </a:r>
            <a:r>
              <a:rPr lang="vi-VN" sz="2400" kern="0" dirty="0" err="1">
                <a:solidFill>
                  <a:srgbClr val="000000"/>
                </a:solidFill>
                <a:latin typeface="Times New Roman" panose="02020603050405020304" pitchFamily="18" charset="0"/>
                <a:ea typeface="Calibri" panose="020F0502020204030204" pitchFamily="34" charset="0"/>
              </a:rPr>
              <a:t>quyền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sử</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dụng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đất</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Đất</a:t>
            </a:r>
            <a:r>
              <a:rPr lang="vi-VN" sz="2400" kern="0" dirty="0">
                <a:solidFill>
                  <a:srgbClr val="000000"/>
                </a:solidFill>
                <a:latin typeface="Times New Roman" panose="02020603050405020304" pitchFamily="18" charset="0"/>
                <a:ea typeface="Calibri" panose="020F0502020204030204" pitchFamily="34" charset="0"/>
              </a:rPr>
              <a:t> đai </a:t>
            </a:r>
            <a:r>
              <a:rPr lang="vi-VN" sz="2400" kern="0" dirty="0" err="1">
                <a:solidFill>
                  <a:srgbClr val="000000"/>
                </a:solidFill>
                <a:latin typeface="Times New Roman" panose="02020603050405020304" pitchFamily="18" charset="0"/>
                <a:ea typeface="Calibri" panose="020F0502020204030204" pitchFamily="34" charset="0"/>
              </a:rPr>
              <a:t>là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nguồn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lực</a:t>
            </a:r>
            <a:r>
              <a:rPr lang="vi-VN" sz="2400" kern="0" dirty="0">
                <a:solidFill>
                  <a:srgbClr val="000000"/>
                </a:solidFill>
                <a:latin typeface="Times New Roman" panose="02020603050405020304" pitchFamily="18" charset="0"/>
                <a:ea typeface="Calibri" panose="020F0502020204030204" pitchFamily="34" charset="0"/>
              </a:rPr>
              <a:t> to </a:t>
            </a:r>
            <a:r>
              <a:rPr lang="vi-VN" sz="2400" kern="0" dirty="0" err="1">
                <a:solidFill>
                  <a:srgbClr val="000000"/>
                </a:solidFill>
                <a:latin typeface="Times New Roman" panose="02020603050405020304" pitchFamily="18" charset="0"/>
                <a:ea typeface="Calibri" panose="020F0502020204030204" pitchFamily="34" charset="0"/>
              </a:rPr>
              <a:t>lớn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cần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được</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phát</a:t>
            </a:r>
            <a:r>
              <a:rPr lang="vi-VN" sz="2400" kern="0" dirty="0">
                <a:solidFill>
                  <a:srgbClr val="000000"/>
                </a:solidFill>
                <a:latin typeface="Times New Roman" panose="02020603050405020304" pitchFamily="18" charset="0"/>
                <a:ea typeface="Calibri" panose="020F0502020204030204" pitchFamily="34" charset="0"/>
              </a:rPr>
              <a:t> huy, </a:t>
            </a:r>
            <a:r>
              <a:rPr lang="vi-VN" sz="2400" kern="0" dirty="0" err="1">
                <a:solidFill>
                  <a:srgbClr val="000000"/>
                </a:solidFill>
                <a:latin typeface="Times New Roman" panose="02020603050405020304" pitchFamily="18" charset="0"/>
                <a:ea typeface="Calibri" panose="020F0502020204030204" pitchFamily="34" charset="0"/>
              </a:rPr>
              <a:t>quản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lý</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và</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sử</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dụng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có</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hiệu</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quả</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bền</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vững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bảo</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đảm</a:t>
            </a:r>
            <a:r>
              <a:rPr lang="vi-VN" sz="2400" kern="0" dirty="0">
                <a:solidFill>
                  <a:srgbClr val="000000"/>
                </a:solidFill>
                <a:latin typeface="Times New Roman" panose="02020603050405020304" pitchFamily="18" charset="0"/>
                <a:ea typeface="Calibri" panose="020F0502020204030204" pitchFamily="34" charset="0"/>
              </a:rPr>
              <a:t> công </a:t>
            </a:r>
            <a:r>
              <a:rPr lang="vi-VN" sz="2400" kern="0" dirty="0" err="1">
                <a:solidFill>
                  <a:srgbClr val="000000"/>
                </a:solidFill>
                <a:latin typeface="Times New Roman" panose="02020603050405020304" pitchFamily="18" charset="0"/>
                <a:ea typeface="Calibri" panose="020F0502020204030204" pitchFamily="34" charset="0"/>
              </a:rPr>
              <a:t>bằng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xã</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hội</a:t>
            </a:r>
            <a:r>
              <a:rPr lang="vi-VN" sz="2400" kern="0" dirty="0">
                <a:solidFill>
                  <a:srgbClr val="000000"/>
                </a:solidFill>
                <a:latin typeface="Times New Roman" panose="02020603050405020304" pitchFamily="18" charset="0"/>
                <a:ea typeface="Calibri" panose="020F0502020204030204" pitchFamily="34" charset="0"/>
              </a:rPr>
              <a:t>; không </a:t>
            </a:r>
            <a:r>
              <a:rPr lang="vi-VN" sz="2400" kern="0" dirty="0" err="1">
                <a:solidFill>
                  <a:srgbClr val="000000"/>
                </a:solidFill>
                <a:latin typeface="Times New Roman" panose="02020603050405020304" pitchFamily="18" charset="0"/>
                <a:ea typeface="Calibri" panose="020F0502020204030204" pitchFamily="34" charset="0"/>
              </a:rPr>
              <a:t>để</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bị</a:t>
            </a:r>
            <a:r>
              <a:rPr lang="vi-VN" sz="2400" kern="0" dirty="0">
                <a:solidFill>
                  <a:srgbClr val="000000"/>
                </a:solidFill>
                <a:latin typeface="Times New Roman" panose="02020603050405020304" pitchFamily="18" charset="0"/>
                <a:ea typeface="Calibri" panose="020F0502020204030204" pitchFamily="34" charset="0"/>
              </a:rPr>
              <a:t> suy </a:t>
            </a:r>
            <a:r>
              <a:rPr lang="vi-VN" sz="2400" kern="0" dirty="0" err="1">
                <a:solidFill>
                  <a:srgbClr val="000000"/>
                </a:solidFill>
                <a:latin typeface="Times New Roman" panose="02020603050405020304" pitchFamily="18" charset="0"/>
                <a:ea typeface="Calibri" panose="020F0502020204030204" pitchFamily="34" charset="0"/>
              </a:rPr>
              <a:t>thoái</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huỷ</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hoại</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lãng</a:t>
            </a:r>
            <a:r>
              <a:rPr lang="vi-VN" sz="2400" kern="0" dirty="0">
                <a:solidFill>
                  <a:srgbClr val="000000"/>
                </a:solidFill>
                <a:latin typeface="Times New Roman" panose="02020603050405020304" pitchFamily="18" charset="0"/>
                <a:ea typeface="Calibri" panose="020F0502020204030204" pitchFamily="34" charset="0"/>
              </a:rPr>
              <a:t> </a:t>
            </a:r>
            <a:r>
              <a:rPr lang="vi-VN" sz="2400" kern="0" dirty="0" err="1">
                <a:solidFill>
                  <a:srgbClr val="000000"/>
                </a:solidFill>
                <a:latin typeface="Times New Roman" panose="02020603050405020304" pitchFamily="18" charset="0"/>
                <a:ea typeface="Calibri" panose="020F0502020204030204" pitchFamily="34" charset="0"/>
              </a:rPr>
              <a:t>phí</a:t>
            </a:r>
            <a:r>
              <a:rPr lang="vi-VN" sz="2400" kern="0" dirty="0">
                <a:solidFill>
                  <a:srgbClr val="000000"/>
                </a:solidFill>
                <a:latin typeface="Times New Roman" panose="02020603050405020304" pitchFamily="18" charset="0"/>
                <a:ea typeface="Calibri" panose="020F0502020204030204" pitchFamily="34" charset="0"/>
              </a:rPr>
              <a:t>, tham </a:t>
            </a:r>
            <a:r>
              <a:rPr lang="vi-VN" sz="2400" kern="0" dirty="0" err="1">
                <a:solidFill>
                  <a:srgbClr val="000000"/>
                </a:solidFill>
                <a:latin typeface="Times New Roman" panose="02020603050405020304" pitchFamily="18" charset="0"/>
                <a:ea typeface="Calibri" panose="020F0502020204030204" pitchFamily="34" charset="0"/>
              </a:rPr>
              <a:t>nhũng</a:t>
            </a:r>
            <a:r>
              <a:rPr lang="vi-VN" sz="2400" kern="0" dirty="0">
                <a:solidFill>
                  <a:srgbClr val="000000"/>
                </a:solidFill>
                <a:latin typeface="Times New Roman" panose="02020603050405020304" pitchFamily="18" charset="0"/>
                <a:ea typeface="Calibri" panose="020F0502020204030204" pitchFamily="34" charset="0"/>
              </a:rPr>
              <a:t>, tiêu </a:t>
            </a:r>
            <a:r>
              <a:rPr lang="vi-VN" sz="2400" kern="0" dirty="0" err="1">
                <a:solidFill>
                  <a:srgbClr val="000000"/>
                </a:solidFill>
                <a:latin typeface="Times New Roman" panose="02020603050405020304" pitchFamily="18" charset="0"/>
                <a:ea typeface="Calibri" panose="020F0502020204030204" pitchFamily="34" charset="0"/>
              </a:rPr>
              <a:t>cực</a:t>
            </a:r>
            <a:endParaRPr kumimoji="0" lang="en-US" sz="3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9804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5" name="Oval 17"/>
          <p:cNvSpPr>
            <a:spLocks noChangeArrowheads="1"/>
          </p:cNvSpPr>
          <p:nvPr/>
        </p:nvSpPr>
        <p:spPr bwMode="gray">
          <a:xfrm>
            <a:off x="5167231" y="2985185"/>
            <a:ext cx="1817229" cy="1803693"/>
          </a:xfrm>
          <a:prstGeom prst="ellipse">
            <a:avLst/>
          </a:prstGeom>
          <a:solidFill>
            <a:srgbClr val="800000"/>
          </a:solidFill>
          <a:ln w="25400" cap="flat" cmpd="sng" algn="ctr">
            <a:noFill/>
            <a:prstDash val="solid"/>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prst="coolSlant"/>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prstClr val="white"/>
                </a:solidFill>
                <a:effectLst/>
                <a:uLnTx/>
                <a:uFillTx/>
                <a:latin typeface="Calibri"/>
              </a:rPr>
              <a:t>08</a:t>
            </a:r>
          </a:p>
          <a:p>
            <a:pPr marL="0" marR="0" lvl="0" indent="0" algn="ctr" defTabSz="914400" eaLnBrk="0" fontAlgn="base" latinLnBrk="0" hangingPunct="0">
              <a:lnSpc>
                <a:spcPct val="100000"/>
              </a:lnSpc>
              <a:spcBef>
                <a:spcPct val="0"/>
              </a:spcBef>
              <a:spcAft>
                <a:spcPct val="0"/>
              </a:spcAft>
              <a:buClrTx/>
              <a:buSzTx/>
              <a:buFontTx/>
              <a:buNone/>
              <a:tabLst/>
              <a:defRPr/>
            </a:pPr>
            <a:r>
              <a:rPr lang="en-US" sz="3200" b="1" kern="0">
                <a:solidFill>
                  <a:prstClr val="white"/>
                </a:solidFill>
                <a:latin typeface="Calibri"/>
              </a:rPr>
              <a:t>Nội dung</a:t>
            </a:r>
            <a:endParaRPr kumimoji="0" lang="en-US" sz="1400" b="1" i="0" u="none" strike="noStrike" kern="0" cap="none" spc="0" normalizeH="0" baseline="0" noProof="0">
              <a:ln>
                <a:noFill/>
              </a:ln>
              <a:solidFill>
                <a:prstClr val="white"/>
              </a:solidFill>
              <a:effectLst/>
              <a:uLnTx/>
              <a:uFillTx/>
              <a:latin typeface="Calibri"/>
              <a:ea typeface="+mn-ea"/>
              <a:cs typeface="+mn-cs"/>
            </a:endParaRPr>
          </a:p>
        </p:txBody>
      </p:sp>
      <p:sp>
        <p:nvSpPr>
          <p:cNvPr id="8" name="AutoShape 20"/>
          <p:cNvSpPr>
            <a:spLocks noChangeArrowheads="1"/>
          </p:cNvSpPr>
          <p:nvPr/>
        </p:nvSpPr>
        <p:spPr bwMode="gray">
          <a:xfrm>
            <a:off x="171180" y="977842"/>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(1) Đổi mới và nâng cao chất lượng công tác quy hoạch, kế hoạch sử dụng đất</a:t>
            </a:r>
            <a:endParaRPr kumimoji="0" lang="en-US" sz="2400" b="0" i="0" u="none" strike="noStrike" kern="0" cap="none" spc="0" normalizeH="0" baseline="0" noProof="0">
              <a:ln>
                <a:noFill/>
              </a:ln>
              <a:solidFill>
                <a:prstClr val="black"/>
              </a:solidFill>
              <a:effectLst/>
              <a:uLnTx/>
              <a:uFillTx/>
              <a:latin typeface="Times New Roman" pitchFamily="18" charset="0"/>
            </a:endParaRPr>
          </a:p>
        </p:txBody>
      </p:sp>
      <p:sp>
        <p:nvSpPr>
          <p:cNvPr id="9" name="Rectangle 21"/>
          <p:cNvSpPr>
            <a:spLocks noChangeArrowheads="1"/>
          </p:cNvSpPr>
          <p:nvPr/>
        </p:nvSpPr>
        <p:spPr bwMode="auto">
          <a:xfrm>
            <a:off x="244780" y="2218812"/>
            <a:ext cx="6308420" cy="43088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endParaRPr lang="en-US" sz="2200" b="1">
              <a:solidFill>
                <a:srgbClr val="002060"/>
              </a:solidFill>
              <a:latin typeface="Times New Roman (Headings)"/>
              <a:cs typeface="Times New Roman" panose="02020603050405020304" pitchFamily="18" charset="0"/>
            </a:endParaRPr>
          </a:p>
        </p:txBody>
      </p:sp>
      <p:sp>
        <p:nvSpPr>
          <p:cNvPr id="11" name="Rectangle 21"/>
          <p:cNvSpPr>
            <a:spLocks noChangeArrowheads="1"/>
          </p:cNvSpPr>
          <p:nvPr/>
        </p:nvSpPr>
        <p:spPr bwMode="auto">
          <a:xfrm>
            <a:off x="287352" y="4451574"/>
            <a:ext cx="6308420" cy="43088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endParaRPr lang="en-US" sz="2200" b="1">
              <a:solidFill>
                <a:srgbClr val="002060"/>
              </a:solidFill>
              <a:latin typeface="Times New Roman (Headings)"/>
              <a:cs typeface="Times New Roman" panose="02020603050405020304" pitchFamily="18" charset="0"/>
            </a:endParaRPr>
          </a:p>
        </p:txBody>
      </p:sp>
      <p:sp>
        <p:nvSpPr>
          <p:cNvPr id="18" name="Rectangle 21"/>
          <p:cNvSpPr>
            <a:spLocks noChangeArrowheads="1"/>
          </p:cNvSpPr>
          <p:nvPr/>
        </p:nvSpPr>
        <p:spPr bwMode="auto">
          <a:xfrm>
            <a:off x="257231" y="3685201"/>
            <a:ext cx="6308420" cy="43088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endParaRPr lang="en-US" sz="2200" b="1">
              <a:solidFill>
                <a:srgbClr val="002060"/>
              </a:solidFill>
              <a:latin typeface="Times New Roman (Headings)"/>
              <a:cs typeface="Times New Roman" panose="02020603050405020304" pitchFamily="18" charset="0"/>
            </a:endParaRPr>
          </a:p>
        </p:txBody>
      </p:sp>
      <p:sp>
        <p:nvSpPr>
          <p:cNvPr id="30" name="AutoShape 20"/>
          <p:cNvSpPr>
            <a:spLocks noChangeArrowheads="1"/>
          </p:cNvSpPr>
          <p:nvPr/>
        </p:nvSpPr>
        <p:spPr bwMode="gray">
          <a:xfrm>
            <a:off x="4356954" y="977842"/>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(8) Chế độ sử dụng đất đa mục đích</a:t>
            </a:r>
          </a:p>
        </p:txBody>
      </p:sp>
      <p:sp>
        <p:nvSpPr>
          <p:cNvPr id="31" name="AutoShape 20"/>
          <p:cNvSpPr>
            <a:spLocks noChangeArrowheads="1"/>
          </p:cNvSpPr>
          <p:nvPr/>
        </p:nvSpPr>
        <p:spPr bwMode="gray">
          <a:xfrm>
            <a:off x="8542728" y="977842"/>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(7) Hoàn thiện cơ chế, chính sách về quản lý, sử dụng đất nông nghiệp</a:t>
            </a:r>
          </a:p>
        </p:txBody>
      </p:sp>
      <p:sp>
        <p:nvSpPr>
          <p:cNvPr id="32" name="AutoShape 20"/>
          <p:cNvSpPr>
            <a:spLocks noChangeArrowheads="1"/>
          </p:cNvSpPr>
          <p:nvPr/>
        </p:nvSpPr>
        <p:spPr bwMode="gray">
          <a:xfrm>
            <a:off x="8530080" y="2975254"/>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(6) Về phát triển thị trường bất động sản </a:t>
            </a:r>
          </a:p>
        </p:txBody>
      </p:sp>
      <p:sp>
        <p:nvSpPr>
          <p:cNvPr id="33" name="AutoShape 20"/>
          <p:cNvSpPr>
            <a:spLocks noChangeArrowheads="1"/>
          </p:cNvSpPr>
          <p:nvPr/>
        </p:nvSpPr>
        <p:spPr bwMode="gray">
          <a:xfrm>
            <a:off x="8542728" y="4972667"/>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(5) Xác định giá đất, cơ chế tài chính về đất đai</a:t>
            </a:r>
          </a:p>
        </p:txBody>
      </p:sp>
      <p:sp>
        <p:nvSpPr>
          <p:cNvPr id="34" name="AutoShape 20"/>
          <p:cNvSpPr>
            <a:spLocks noChangeArrowheads="1"/>
          </p:cNvSpPr>
          <p:nvPr/>
        </p:nvSpPr>
        <p:spPr bwMode="gray">
          <a:xfrm>
            <a:off x="171180" y="3020622"/>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(2) Về giao đất, cho thuê đất, chuyển mục đích sử dụng đất</a:t>
            </a:r>
          </a:p>
        </p:txBody>
      </p:sp>
      <p:sp>
        <p:nvSpPr>
          <p:cNvPr id="35" name="AutoShape 20"/>
          <p:cNvSpPr>
            <a:spLocks noChangeArrowheads="1"/>
          </p:cNvSpPr>
          <p:nvPr/>
        </p:nvSpPr>
        <p:spPr bwMode="gray">
          <a:xfrm>
            <a:off x="171180" y="4972667"/>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(3) Về bồi thường, hỗ trợ, tái định cư, thu hồi đất</a:t>
            </a:r>
          </a:p>
        </p:txBody>
      </p:sp>
      <p:sp>
        <p:nvSpPr>
          <p:cNvPr id="36" name="AutoShape 20"/>
          <p:cNvSpPr>
            <a:spLocks noChangeArrowheads="1"/>
          </p:cNvSpPr>
          <p:nvPr/>
        </p:nvSpPr>
        <p:spPr bwMode="gray">
          <a:xfrm>
            <a:off x="4356954" y="4944358"/>
            <a:ext cx="3437782" cy="1760044"/>
          </a:xfrm>
          <a:prstGeom prst="roundRect">
            <a:avLst>
              <a:gd name="adj" fmla="val 50000"/>
            </a:avLst>
          </a:pr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algn="ctr" eaLnBrk="0" fontAlgn="base" hangingPunct="0">
              <a:spcAft>
                <a:spcPct val="0"/>
              </a:spcAft>
            </a:pPr>
            <a:r>
              <a:rPr lang="vi-VN" sz="2400" kern="0">
                <a:solidFill>
                  <a:prstClr val="black"/>
                </a:solidFill>
                <a:latin typeface="Times New Roman" pitchFamily="18" charset="0"/>
              </a:rPr>
              <a:t>(4) Về cơ chế xác định giá đất </a:t>
            </a:r>
          </a:p>
        </p:txBody>
      </p:sp>
    </p:spTree>
    <p:extLst>
      <p:ext uri="{BB962C8B-B14F-4D97-AF65-F5344CB8AC3E}">
        <p14:creationId xmlns:p14="http://schemas.microsoft.com/office/powerpoint/2010/main" val="184280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15"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endParaRPr lang="en-US" sz="2800" kern="0">
              <a:solidFill>
                <a:prstClr val="black"/>
              </a:solidFill>
            </a:endParaRPr>
          </a:p>
          <a:p>
            <a:pPr lvl="0" algn="ctr" eaLnBrk="0" fontAlgn="base" hangingPunct="0">
              <a:spcAft>
                <a:spcPct val="0"/>
              </a:spcAft>
            </a:pPr>
            <a:r>
              <a:rPr lang="vi-VN" sz="2800" kern="0">
                <a:solidFill>
                  <a:prstClr val="black"/>
                </a:solidFill>
              </a:rPr>
              <a:t>Đổi mới và nâng cao chất lượng công tác quy hoạch, kế hoạch sử dụng đất </a:t>
            </a:r>
          </a:p>
        </p:txBody>
      </p:sp>
      <p:sp>
        <p:nvSpPr>
          <p:cNvPr id="16" name="Content Placeholder 2"/>
          <p:cNvSpPr txBox="1">
            <a:spLocks/>
          </p:cNvSpPr>
          <p:nvPr/>
        </p:nvSpPr>
        <p:spPr bwMode="auto">
          <a:xfrm>
            <a:off x="2532888" y="1084726"/>
            <a:ext cx="9418320" cy="1184894"/>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Bef>
                <a:spcPct val="0"/>
              </a:spcBef>
              <a:spcAft>
                <a:spcPct val="0"/>
              </a:spcAft>
            </a:pPr>
            <a:r>
              <a:rPr lang="en-US" kern="0" dirty="0" err="1"/>
              <a:t>Quy</a:t>
            </a:r>
            <a:r>
              <a:rPr lang="en-US" kern="0" dirty="0"/>
              <a:t> </a:t>
            </a:r>
            <a:r>
              <a:rPr lang="en-US" kern="0" dirty="0" err="1"/>
              <a:t>hoạch</a:t>
            </a:r>
            <a:r>
              <a:rPr lang="en-US" kern="0" dirty="0"/>
              <a:t> </a:t>
            </a:r>
            <a:r>
              <a:rPr lang="en-US" kern="0" dirty="0" err="1"/>
              <a:t>sử</a:t>
            </a:r>
            <a:r>
              <a:rPr lang="en-US" kern="0" dirty="0"/>
              <a:t> </a:t>
            </a:r>
            <a:r>
              <a:rPr lang="en-US" kern="0" dirty="0" err="1"/>
              <a:t>dụng</a:t>
            </a:r>
            <a:r>
              <a:rPr lang="en-US" kern="0" dirty="0"/>
              <a:t> </a:t>
            </a:r>
            <a:r>
              <a:rPr lang="en-US" kern="0" dirty="0" err="1"/>
              <a:t>đất</a:t>
            </a:r>
            <a:r>
              <a:rPr lang="en-US" kern="0" dirty="0"/>
              <a:t> </a:t>
            </a:r>
            <a:r>
              <a:rPr lang="en-US" kern="0" dirty="0" err="1"/>
              <a:t>và</a:t>
            </a:r>
            <a:r>
              <a:rPr lang="en-US" kern="0" dirty="0"/>
              <a:t> </a:t>
            </a:r>
            <a:r>
              <a:rPr lang="en-US" kern="0" dirty="0" err="1"/>
              <a:t>các</a:t>
            </a:r>
            <a:r>
              <a:rPr lang="en-US" kern="0" dirty="0"/>
              <a:t> </a:t>
            </a:r>
            <a:r>
              <a:rPr lang="en-US" kern="0" dirty="0" err="1"/>
              <a:t>quy</a:t>
            </a:r>
            <a:r>
              <a:rPr lang="en-US" kern="0" dirty="0"/>
              <a:t> </a:t>
            </a:r>
            <a:r>
              <a:rPr lang="en-US" kern="0" dirty="0" err="1"/>
              <a:t>hoạch</a:t>
            </a:r>
            <a:r>
              <a:rPr lang="en-US" kern="0" dirty="0"/>
              <a:t> </a:t>
            </a:r>
            <a:r>
              <a:rPr lang="en-US" kern="0" dirty="0" err="1"/>
              <a:t>ngành</a:t>
            </a:r>
            <a:r>
              <a:rPr lang="en-US" kern="0" dirty="0"/>
              <a:t>, </a:t>
            </a:r>
            <a:r>
              <a:rPr lang="en-US" kern="0" dirty="0" err="1"/>
              <a:t>lĩnh</a:t>
            </a:r>
            <a:r>
              <a:rPr lang="en-US" kern="0" dirty="0"/>
              <a:t> </a:t>
            </a:r>
            <a:r>
              <a:rPr lang="en-US" kern="0" dirty="0" err="1"/>
              <a:t>vực</a:t>
            </a:r>
            <a:r>
              <a:rPr lang="en-US" kern="0" dirty="0"/>
              <a:t> </a:t>
            </a:r>
            <a:r>
              <a:rPr lang="en-US" kern="0" dirty="0" err="1"/>
              <a:t>có</a:t>
            </a:r>
            <a:r>
              <a:rPr lang="en-US" kern="0" dirty="0"/>
              <a:t> </a:t>
            </a:r>
            <a:r>
              <a:rPr lang="en-US" kern="0" dirty="0" err="1"/>
              <a:t>sử</a:t>
            </a:r>
            <a:r>
              <a:rPr lang="en-US" kern="0" dirty="0"/>
              <a:t> </a:t>
            </a:r>
            <a:r>
              <a:rPr lang="en-US" kern="0" dirty="0" err="1"/>
              <a:t>dụng</a:t>
            </a:r>
            <a:r>
              <a:rPr lang="en-US" kern="0" dirty="0"/>
              <a:t> </a:t>
            </a:r>
            <a:r>
              <a:rPr lang="en-US" kern="0" dirty="0" err="1"/>
              <a:t>đất</a:t>
            </a:r>
            <a:r>
              <a:rPr lang="en-US" kern="0" dirty="0"/>
              <a:t> </a:t>
            </a:r>
            <a:r>
              <a:rPr lang="en-US" kern="0" dirty="0" err="1"/>
              <a:t>phải</a:t>
            </a:r>
            <a:r>
              <a:rPr lang="en-US" kern="0" dirty="0"/>
              <a:t> </a:t>
            </a:r>
            <a:r>
              <a:rPr lang="en-US" kern="0" dirty="0" err="1"/>
              <a:t>bảo</a:t>
            </a:r>
            <a:r>
              <a:rPr lang="en-US" kern="0" dirty="0"/>
              <a:t> </a:t>
            </a:r>
            <a:r>
              <a:rPr lang="en-US" kern="0" dirty="0" err="1"/>
              <a:t>đảm</a:t>
            </a:r>
            <a:r>
              <a:rPr lang="en-US" kern="0" dirty="0"/>
              <a:t> </a:t>
            </a:r>
            <a:r>
              <a:rPr lang="en-US" kern="0" dirty="0" err="1"/>
              <a:t>phù</a:t>
            </a:r>
            <a:r>
              <a:rPr lang="en-US" kern="0" dirty="0"/>
              <a:t> </a:t>
            </a:r>
            <a:r>
              <a:rPr lang="en-US" kern="0" dirty="0" err="1"/>
              <a:t>hợp</a:t>
            </a:r>
            <a:r>
              <a:rPr lang="en-US" kern="0" dirty="0"/>
              <a:t>, </a:t>
            </a:r>
            <a:r>
              <a:rPr lang="en-US" kern="0" dirty="0" err="1"/>
              <a:t>thống</a:t>
            </a:r>
            <a:r>
              <a:rPr lang="en-US" kern="0" dirty="0"/>
              <a:t> </a:t>
            </a:r>
            <a:r>
              <a:rPr lang="en-US" kern="0" dirty="0" err="1"/>
              <a:t>nhất</a:t>
            </a:r>
            <a:r>
              <a:rPr lang="en-US" kern="0" dirty="0"/>
              <a:t>, </a:t>
            </a:r>
            <a:r>
              <a:rPr lang="en-US" kern="0" dirty="0" err="1"/>
              <a:t>đồng</a:t>
            </a:r>
            <a:r>
              <a:rPr lang="en-US" kern="0" dirty="0"/>
              <a:t> </a:t>
            </a:r>
            <a:r>
              <a:rPr lang="en-US" kern="0" dirty="0" err="1"/>
              <a:t>bộ</a:t>
            </a:r>
            <a:r>
              <a:rPr lang="en-US" kern="0" dirty="0"/>
              <a:t>, </a:t>
            </a:r>
            <a:r>
              <a:rPr lang="en-US" kern="0" dirty="0" err="1"/>
              <a:t>gắn</a:t>
            </a:r>
            <a:r>
              <a:rPr lang="en-US" kern="0" dirty="0"/>
              <a:t> </a:t>
            </a:r>
            <a:r>
              <a:rPr lang="en-US" kern="0" dirty="0" err="1"/>
              <a:t>kết</a:t>
            </a:r>
            <a:r>
              <a:rPr lang="en-US" kern="0" dirty="0"/>
              <a:t> </a:t>
            </a:r>
            <a:r>
              <a:rPr lang="en-US" kern="0" dirty="0" err="1"/>
              <a:t>chặt</a:t>
            </a:r>
            <a:r>
              <a:rPr lang="en-US" kern="0" dirty="0"/>
              <a:t> </a:t>
            </a:r>
            <a:r>
              <a:rPr lang="en-US" kern="0" dirty="0" err="1"/>
              <a:t>chẽ</a:t>
            </a:r>
            <a:r>
              <a:rPr lang="en-US" kern="0" dirty="0"/>
              <a:t>, </a:t>
            </a:r>
            <a:r>
              <a:rPr lang="en-US" kern="0" dirty="0" err="1"/>
              <a:t>thúc</a:t>
            </a:r>
            <a:r>
              <a:rPr lang="en-US" kern="0" dirty="0"/>
              <a:t> </a:t>
            </a:r>
            <a:r>
              <a:rPr lang="en-US" kern="0" dirty="0" err="1"/>
              <a:t>đẩy</a:t>
            </a:r>
            <a:r>
              <a:rPr lang="en-US" kern="0" dirty="0"/>
              <a:t> </a:t>
            </a:r>
            <a:r>
              <a:rPr lang="en-US" kern="0" dirty="0" err="1"/>
              <a:t>lẫn</a:t>
            </a:r>
            <a:r>
              <a:rPr lang="en-US" kern="0" dirty="0"/>
              <a:t> </a:t>
            </a:r>
            <a:r>
              <a:rPr lang="en-US" kern="0" dirty="0" err="1"/>
              <a:t>nhau</a:t>
            </a:r>
            <a:r>
              <a:rPr lang="en-US" kern="0" dirty="0"/>
              <a:t> </a:t>
            </a:r>
            <a:r>
              <a:rPr lang="en-US" kern="0" dirty="0" err="1"/>
              <a:t>để</a:t>
            </a:r>
            <a:r>
              <a:rPr lang="en-US" kern="0" dirty="0"/>
              <a:t> </a:t>
            </a:r>
            <a:r>
              <a:rPr lang="en-US" kern="0" dirty="0" err="1"/>
              <a:t>phát</a:t>
            </a:r>
            <a:r>
              <a:rPr lang="en-US" kern="0" dirty="0"/>
              <a:t> </a:t>
            </a:r>
            <a:r>
              <a:rPr lang="en-US" kern="0" dirty="0" err="1"/>
              <a:t>triển</a:t>
            </a:r>
            <a:r>
              <a:rPr lang="en-US" kern="0" dirty="0"/>
              <a:t>. </a:t>
            </a:r>
          </a:p>
        </p:txBody>
      </p:sp>
      <p:sp>
        <p:nvSpPr>
          <p:cNvPr id="17" name="Content Placeholder 2">
            <a:extLst>
              <a:ext uri="{FF2B5EF4-FFF2-40B4-BE49-F238E27FC236}">
                <a16:creationId xmlns:a16="http://schemas.microsoft.com/office/drawing/2014/main" id="{33A9B1D1-67C0-48C5-951F-74D2F3152AC4}"/>
              </a:ext>
            </a:extLst>
          </p:cNvPr>
          <p:cNvSpPr txBox="1">
            <a:spLocks/>
          </p:cNvSpPr>
          <p:nvPr/>
        </p:nvSpPr>
        <p:spPr bwMode="auto">
          <a:xfrm>
            <a:off x="2532888" y="2423160"/>
            <a:ext cx="9418320" cy="1611288"/>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Bef>
                <a:spcPct val="0"/>
              </a:spcBef>
              <a:spcAft>
                <a:spcPct val="0"/>
              </a:spcAft>
            </a:pPr>
            <a:r>
              <a:rPr lang="vi-VN" kern="0" dirty="0"/>
              <a:t>Quy </a:t>
            </a:r>
            <a:r>
              <a:rPr lang="vi-VN" kern="0" dirty="0" err="1"/>
              <a:t>hoạch</a:t>
            </a:r>
            <a:r>
              <a:rPr lang="vi-VN" kern="0" dirty="0"/>
              <a:t>, </a:t>
            </a:r>
            <a:r>
              <a:rPr lang="vi-VN" kern="0" dirty="0" err="1"/>
              <a:t>kế</a:t>
            </a:r>
            <a:r>
              <a:rPr lang="vi-VN" kern="0" dirty="0"/>
              <a:t> </a:t>
            </a:r>
            <a:r>
              <a:rPr lang="vi-VN" kern="0" dirty="0" err="1"/>
              <a:t>hoạch</a:t>
            </a:r>
            <a:r>
              <a:rPr lang="vi-VN" kern="0" dirty="0"/>
              <a:t> </a:t>
            </a:r>
            <a:r>
              <a:rPr lang="vi-VN" kern="0" dirty="0" err="1"/>
              <a:t>sử</a:t>
            </a:r>
            <a:r>
              <a:rPr lang="vi-VN" kern="0" dirty="0"/>
              <a:t> </a:t>
            </a:r>
            <a:r>
              <a:rPr lang="vi-VN" kern="0" dirty="0" err="1"/>
              <a:t>dụng</a:t>
            </a:r>
            <a:r>
              <a:rPr lang="vi-VN" kern="0" dirty="0"/>
              <a:t> </a:t>
            </a:r>
            <a:r>
              <a:rPr lang="vi-VN" kern="0" dirty="0" err="1"/>
              <a:t>đất</a:t>
            </a:r>
            <a:r>
              <a:rPr lang="vi-VN" kern="0" dirty="0"/>
              <a:t> </a:t>
            </a:r>
            <a:r>
              <a:rPr lang="vi-VN" kern="0" dirty="0" err="1"/>
              <a:t>được</a:t>
            </a:r>
            <a:r>
              <a:rPr lang="vi-VN" kern="0" dirty="0"/>
              <a:t> </a:t>
            </a:r>
            <a:r>
              <a:rPr lang="vi-VN" kern="0" dirty="0" err="1"/>
              <a:t>lập</a:t>
            </a:r>
            <a:r>
              <a:rPr lang="vi-VN" kern="0" dirty="0"/>
              <a:t> ở </a:t>
            </a:r>
            <a:r>
              <a:rPr lang="vi-VN" kern="0" dirty="0" err="1"/>
              <a:t>cấp</a:t>
            </a:r>
            <a:r>
              <a:rPr lang="vi-VN" kern="0" dirty="0"/>
              <a:t> </a:t>
            </a:r>
            <a:r>
              <a:rPr lang="vi-VN" kern="0" dirty="0" err="1"/>
              <a:t>quốc</a:t>
            </a:r>
            <a:r>
              <a:rPr lang="vi-VN" kern="0" dirty="0"/>
              <a:t> gia, </a:t>
            </a:r>
            <a:r>
              <a:rPr lang="vi-VN" kern="0" dirty="0" err="1"/>
              <a:t>cấp</a:t>
            </a:r>
            <a:r>
              <a:rPr lang="vi-VN" kern="0" dirty="0"/>
              <a:t> </a:t>
            </a:r>
            <a:r>
              <a:rPr lang="vi-VN" kern="0" dirty="0" err="1"/>
              <a:t>tỉnh</a:t>
            </a:r>
            <a:r>
              <a:rPr lang="vi-VN" kern="0" dirty="0"/>
              <a:t> </a:t>
            </a:r>
            <a:r>
              <a:rPr lang="vi-VN" kern="0" dirty="0" err="1"/>
              <a:t>và</a:t>
            </a:r>
            <a:r>
              <a:rPr lang="vi-VN" kern="0" dirty="0"/>
              <a:t> </a:t>
            </a:r>
            <a:r>
              <a:rPr lang="vi-VN" kern="0" dirty="0" err="1"/>
              <a:t>cấp</a:t>
            </a:r>
            <a:r>
              <a:rPr lang="vi-VN" kern="0" dirty="0"/>
              <a:t> </a:t>
            </a:r>
            <a:r>
              <a:rPr lang="vi-VN" kern="0" dirty="0" err="1"/>
              <a:t>huyện</a:t>
            </a:r>
            <a:r>
              <a:rPr lang="vi-VN" kern="0" dirty="0"/>
              <a:t>, </a:t>
            </a:r>
            <a:r>
              <a:rPr lang="vi-VN" kern="0" dirty="0" err="1"/>
              <a:t>đáp</a:t>
            </a:r>
            <a:r>
              <a:rPr lang="vi-VN" kern="0" dirty="0"/>
              <a:t> </a:t>
            </a:r>
            <a:r>
              <a:rPr lang="vi-VN" kern="0" dirty="0" err="1"/>
              <a:t>ứng</a:t>
            </a:r>
            <a:r>
              <a:rPr lang="vi-VN" kern="0" dirty="0"/>
              <a:t> yêu </a:t>
            </a:r>
            <a:r>
              <a:rPr lang="vi-VN" kern="0" dirty="0" err="1"/>
              <a:t>cầu</a:t>
            </a:r>
            <a:r>
              <a:rPr lang="vi-VN" kern="0" dirty="0"/>
              <a:t> </a:t>
            </a:r>
            <a:r>
              <a:rPr lang="vi-VN" kern="0" dirty="0" err="1"/>
              <a:t>thực</a:t>
            </a:r>
            <a:r>
              <a:rPr lang="vi-VN" kern="0" dirty="0"/>
              <a:t> </a:t>
            </a:r>
            <a:r>
              <a:rPr lang="vi-VN" kern="0" dirty="0" err="1"/>
              <a:t>hiện</a:t>
            </a:r>
            <a:r>
              <a:rPr lang="vi-VN" kern="0" dirty="0"/>
              <a:t> </a:t>
            </a:r>
            <a:r>
              <a:rPr lang="vi-VN" kern="0" dirty="0" err="1"/>
              <a:t>Chiến</a:t>
            </a:r>
            <a:r>
              <a:rPr lang="vi-VN" kern="0" dirty="0"/>
              <a:t> </a:t>
            </a:r>
            <a:r>
              <a:rPr lang="vi-VN" kern="0" dirty="0" err="1"/>
              <a:t>lược</a:t>
            </a:r>
            <a:r>
              <a:rPr lang="vi-VN" kern="0" dirty="0"/>
              <a:t> PT KTXH; </a:t>
            </a:r>
            <a:r>
              <a:rPr lang="vi-VN" kern="0" dirty="0" err="1"/>
              <a:t>giải</a:t>
            </a:r>
            <a:r>
              <a:rPr lang="vi-VN" kern="0" dirty="0"/>
              <a:t> </a:t>
            </a:r>
            <a:r>
              <a:rPr lang="vi-VN" kern="0" dirty="0" err="1"/>
              <a:t>quyết</a:t>
            </a:r>
            <a:r>
              <a:rPr lang="vi-VN" kern="0" dirty="0"/>
              <a:t> </a:t>
            </a:r>
            <a:r>
              <a:rPr lang="vi-VN" kern="0" dirty="0" err="1"/>
              <a:t>hài</a:t>
            </a:r>
            <a:r>
              <a:rPr lang="vi-VN" kern="0" dirty="0"/>
              <a:t> </a:t>
            </a:r>
            <a:r>
              <a:rPr lang="vi-VN" kern="0" dirty="0" err="1"/>
              <a:t>hòa</a:t>
            </a:r>
            <a:r>
              <a:rPr lang="vi-VN" kern="0" dirty="0"/>
              <a:t> </a:t>
            </a:r>
            <a:r>
              <a:rPr lang="vi-VN" kern="0" dirty="0" err="1"/>
              <a:t>giữa</a:t>
            </a:r>
            <a:r>
              <a:rPr lang="vi-VN" kern="0" dirty="0"/>
              <a:t> yêu </a:t>
            </a:r>
            <a:r>
              <a:rPr lang="vi-VN" kern="0" dirty="0" err="1"/>
              <a:t>cầu</a:t>
            </a:r>
            <a:r>
              <a:rPr lang="vi-VN" kern="0" dirty="0"/>
              <a:t> </a:t>
            </a:r>
            <a:r>
              <a:rPr lang="vi-VN" kern="0" dirty="0" err="1"/>
              <a:t>phát</a:t>
            </a:r>
            <a:r>
              <a:rPr lang="vi-VN" kern="0" dirty="0"/>
              <a:t> </a:t>
            </a:r>
            <a:r>
              <a:rPr lang="vi-VN" kern="0" dirty="0" err="1"/>
              <a:t>triển</a:t>
            </a:r>
            <a:r>
              <a:rPr lang="vi-VN" kern="0" dirty="0"/>
              <a:t> KT, </a:t>
            </a:r>
            <a:r>
              <a:rPr lang="vi-VN" kern="0" dirty="0" err="1"/>
              <a:t>phát</a:t>
            </a:r>
            <a:r>
              <a:rPr lang="vi-VN" kern="0" dirty="0"/>
              <a:t> </a:t>
            </a:r>
            <a:r>
              <a:rPr lang="vi-VN" kern="0" dirty="0" err="1"/>
              <a:t>triển</a:t>
            </a:r>
            <a:r>
              <a:rPr lang="vi-VN" kern="0" dirty="0"/>
              <a:t> </a:t>
            </a:r>
            <a:r>
              <a:rPr lang="vi-VN" kern="0" dirty="0" err="1"/>
              <a:t>hạ</a:t>
            </a:r>
            <a:r>
              <a:rPr lang="vi-VN" kern="0" dirty="0"/>
              <a:t> </a:t>
            </a:r>
            <a:r>
              <a:rPr lang="vi-VN" kern="0" dirty="0" err="1"/>
              <a:t>tầng</a:t>
            </a:r>
            <a:r>
              <a:rPr lang="vi-VN" kern="0" dirty="0"/>
              <a:t>, nhu </a:t>
            </a:r>
            <a:r>
              <a:rPr lang="vi-VN" kern="0" dirty="0" err="1"/>
              <a:t>cầu</a:t>
            </a:r>
            <a:r>
              <a:rPr lang="vi-VN" kern="0" dirty="0"/>
              <a:t> </a:t>
            </a:r>
            <a:r>
              <a:rPr lang="vi-VN" kern="0" dirty="0" err="1"/>
              <a:t>về</a:t>
            </a:r>
            <a:r>
              <a:rPr lang="vi-VN" kern="0" dirty="0"/>
              <a:t> </a:t>
            </a:r>
            <a:r>
              <a:rPr lang="vi-VN" kern="0" dirty="0" err="1"/>
              <a:t>nhà</a:t>
            </a:r>
            <a:r>
              <a:rPr lang="vi-VN" kern="0" dirty="0"/>
              <a:t> ở, </a:t>
            </a:r>
            <a:r>
              <a:rPr lang="vi-VN" kern="0" dirty="0" err="1"/>
              <a:t>bảo</a:t>
            </a:r>
            <a:r>
              <a:rPr lang="vi-VN" kern="0" dirty="0"/>
              <a:t> </a:t>
            </a:r>
            <a:r>
              <a:rPr lang="vi-VN" kern="0" dirty="0" err="1"/>
              <a:t>đảm</a:t>
            </a:r>
            <a:r>
              <a:rPr lang="vi-VN" kern="0" dirty="0"/>
              <a:t> QP, AN; </a:t>
            </a:r>
            <a:r>
              <a:rPr lang="vi-VN" kern="0" dirty="0" err="1"/>
              <a:t>bảo</a:t>
            </a:r>
            <a:r>
              <a:rPr lang="vi-VN" kern="0" dirty="0"/>
              <a:t> </a:t>
            </a:r>
            <a:r>
              <a:rPr lang="vi-VN" kern="0" dirty="0" err="1"/>
              <a:t>vệ</a:t>
            </a:r>
            <a:r>
              <a:rPr lang="vi-VN" kern="0" dirty="0"/>
              <a:t> môi </a:t>
            </a:r>
            <a:r>
              <a:rPr lang="vi-VN" kern="0" dirty="0" err="1"/>
              <a:t>trường</a:t>
            </a:r>
            <a:r>
              <a:rPr lang="vi-VN" kern="0" dirty="0"/>
              <a:t>, </a:t>
            </a:r>
            <a:r>
              <a:rPr lang="vi-VN" kern="0" dirty="0" err="1"/>
              <a:t>thích</a:t>
            </a:r>
            <a:r>
              <a:rPr lang="vi-VN" kern="0" dirty="0"/>
              <a:t> </a:t>
            </a:r>
            <a:r>
              <a:rPr lang="vi-VN" kern="0" dirty="0" err="1"/>
              <a:t>ứng</a:t>
            </a:r>
            <a:r>
              <a:rPr lang="vi-VN" kern="0" dirty="0"/>
              <a:t> </a:t>
            </a:r>
            <a:r>
              <a:rPr lang="vi-VN" kern="0" dirty="0" err="1"/>
              <a:t>với</a:t>
            </a:r>
            <a:r>
              <a:rPr lang="vi-VN" kern="0" dirty="0"/>
              <a:t> </a:t>
            </a:r>
            <a:r>
              <a:rPr lang="vi-VN" kern="0" dirty="0" err="1"/>
              <a:t>biến</a:t>
            </a:r>
            <a:r>
              <a:rPr lang="vi-VN" kern="0" dirty="0"/>
              <a:t> </a:t>
            </a:r>
            <a:r>
              <a:rPr lang="vi-VN" kern="0" dirty="0" err="1"/>
              <a:t>đổi</a:t>
            </a:r>
            <a:r>
              <a:rPr lang="vi-VN" kern="0" dirty="0"/>
              <a:t> </a:t>
            </a:r>
            <a:r>
              <a:rPr lang="vi-VN" kern="0" dirty="0" err="1"/>
              <a:t>khí</a:t>
            </a:r>
            <a:r>
              <a:rPr lang="vi-VN" kern="0" dirty="0"/>
              <a:t> </a:t>
            </a:r>
            <a:r>
              <a:rPr lang="vi-VN" kern="0" dirty="0" err="1"/>
              <a:t>hậu</a:t>
            </a:r>
            <a:r>
              <a:rPr lang="vi-VN" kern="0" dirty="0"/>
              <a:t>.</a:t>
            </a:r>
          </a:p>
        </p:txBody>
      </p:sp>
      <p:sp>
        <p:nvSpPr>
          <p:cNvPr id="19" name="Content Placeholder 2">
            <a:extLst>
              <a:ext uri="{FF2B5EF4-FFF2-40B4-BE49-F238E27FC236}">
                <a16:creationId xmlns:a16="http://schemas.microsoft.com/office/drawing/2014/main" id="{3878516B-5996-427F-BE1A-A4CEBC5272C7}"/>
              </a:ext>
            </a:extLst>
          </p:cNvPr>
          <p:cNvSpPr txBox="1">
            <a:spLocks/>
          </p:cNvSpPr>
          <p:nvPr/>
        </p:nvSpPr>
        <p:spPr bwMode="auto">
          <a:xfrm>
            <a:off x="2532888" y="4211802"/>
            <a:ext cx="9506712" cy="1184894"/>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en-US" dirty="0">
                <a:cs typeface="Times New Roman" pitchFamily="18" charset="0"/>
              </a:rPr>
              <a:t>Nội dung </a:t>
            </a:r>
            <a:r>
              <a:rPr lang="en-US" dirty="0" err="1">
                <a:cs typeface="Times New Roman" pitchFamily="18" charset="0"/>
              </a:rPr>
              <a:t>quy</a:t>
            </a:r>
            <a:r>
              <a:rPr lang="en-US" dirty="0">
                <a:cs typeface="Times New Roman" pitchFamily="18" charset="0"/>
              </a:rPr>
              <a:t> </a:t>
            </a:r>
            <a:r>
              <a:rPr lang="en-US" dirty="0" err="1">
                <a:cs typeface="Times New Roman" pitchFamily="18" charset="0"/>
              </a:rPr>
              <a:t>hoạch</a:t>
            </a:r>
            <a:r>
              <a:rPr lang="en-US" dirty="0">
                <a:cs typeface="Times New Roman" pitchFamily="18" charset="0"/>
              </a:rPr>
              <a:t> </a:t>
            </a:r>
            <a:r>
              <a:rPr lang="en-US" dirty="0" err="1">
                <a:cs typeface="Times New Roman" pitchFamily="18" charset="0"/>
              </a:rPr>
              <a:t>sử</a:t>
            </a:r>
            <a:r>
              <a:rPr lang="en-US" dirty="0">
                <a:cs typeface="Times New Roman" pitchFamily="18" charset="0"/>
              </a:rPr>
              <a:t> </a:t>
            </a:r>
            <a:r>
              <a:rPr lang="en-US" dirty="0" err="1">
                <a:cs typeface="Times New Roman" pitchFamily="18" charset="0"/>
              </a:rPr>
              <a:t>dụng</a:t>
            </a:r>
            <a:r>
              <a:rPr lang="en-US" dirty="0">
                <a:cs typeface="Times New Roman" pitchFamily="18" charset="0"/>
              </a:rPr>
              <a:t> </a:t>
            </a:r>
            <a:r>
              <a:rPr lang="en-US" dirty="0" err="1">
                <a:cs typeface="Times New Roman" pitchFamily="18" charset="0"/>
              </a:rPr>
              <a:t>đất</a:t>
            </a:r>
            <a:r>
              <a:rPr lang="en-US" dirty="0">
                <a:cs typeface="Times New Roman" pitchFamily="18" charset="0"/>
              </a:rPr>
              <a:t> </a:t>
            </a:r>
            <a:r>
              <a:rPr lang="en-US" dirty="0" err="1">
                <a:cs typeface="Times New Roman" pitchFamily="18" charset="0"/>
              </a:rPr>
              <a:t>phải</a:t>
            </a:r>
            <a:r>
              <a:rPr lang="en-US" dirty="0">
                <a:cs typeface="Times New Roman" pitchFamily="18" charset="0"/>
              </a:rPr>
              <a:t> </a:t>
            </a:r>
            <a:r>
              <a:rPr lang="en-US" dirty="0" err="1">
                <a:cs typeface="Times New Roman" pitchFamily="18" charset="0"/>
              </a:rPr>
              <a:t>kết</a:t>
            </a:r>
            <a:r>
              <a:rPr lang="en-US" dirty="0">
                <a:cs typeface="Times New Roman" pitchFamily="18" charset="0"/>
              </a:rPr>
              <a:t> </a:t>
            </a:r>
            <a:r>
              <a:rPr lang="en-US" dirty="0" err="1">
                <a:cs typeface="Times New Roman" pitchFamily="18" charset="0"/>
              </a:rPr>
              <a:t>hợp</a:t>
            </a:r>
            <a:r>
              <a:rPr lang="en-US" dirty="0">
                <a:cs typeface="Times New Roman" pitchFamily="18" charset="0"/>
              </a:rPr>
              <a:t> </a:t>
            </a:r>
            <a:r>
              <a:rPr lang="en-US" dirty="0" err="1">
                <a:cs typeface="Times New Roman" pitchFamily="18" charset="0"/>
              </a:rPr>
              <a:t>giữa</a:t>
            </a:r>
            <a:r>
              <a:rPr lang="en-US" dirty="0">
                <a:cs typeface="Times New Roman" pitchFamily="18" charset="0"/>
              </a:rPr>
              <a:t> </a:t>
            </a:r>
            <a:r>
              <a:rPr lang="en-US" dirty="0" err="1">
                <a:cs typeface="Times New Roman" pitchFamily="18" charset="0"/>
              </a:rPr>
              <a:t>chỉ</a:t>
            </a:r>
            <a:r>
              <a:rPr lang="en-US" dirty="0">
                <a:cs typeface="Times New Roman" pitchFamily="18" charset="0"/>
              </a:rPr>
              <a:t> </a:t>
            </a:r>
            <a:r>
              <a:rPr lang="en-US" dirty="0" err="1">
                <a:cs typeface="Times New Roman" pitchFamily="18" charset="0"/>
              </a:rPr>
              <a:t>tiêu</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loại</a:t>
            </a:r>
            <a:r>
              <a:rPr lang="en-US" dirty="0">
                <a:cs typeface="Times New Roman" pitchFamily="18" charset="0"/>
              </a:rPr>
              <a:t> </a:t>
            </a:r>
            <a:r>
              <a:rPr lang="en-US" dirty="0" err="1">
                <a:cs typeface="Times New Roman" pitchFamily="18" charset="0"/>
              </a:rPr>
              <a:t>đất</a:t>
            </a:r>
            <a:r>
              <a:rPr lang="en-US" dirty="0">
                <a:cs typeface="Times New Roman" pitchFamily="18" charset="0"/>
              </a:rPr>
              <a:t> </a:t>
            </a:r>
            <a:r>
              <a:rPr lang="en-US" dirty="0" err="1">
                <a:cs typeface="Times New Roman" pitchFamily="18" charset="0"/>
              </a:rPr>
              <a:t>gắn</a:t>
            </a:r>
            <a:r>
              <a:rPr lang="en-US" dirty="0">
                <a:cs typeface="Times New Roman" pitchFamily="18" charset="0"/>
              </a:rPr>
              <a:t> </a:t>
            </a:r>
            <a:r>
              <a:rPr lang="en-US" dirty="0" err="1">
                <a:cs typeface="Times New Roman" pitchFamily="18" charset="0"/>
              </a:rPr>
              <a:t>với</a:t>
            </a:r>
            <a:r>
              <a:rPr lang="en-US" dirty="0">
                <a:cs typeface="Times New Roman" pitchFamily="18" charset="0"/>
              </a:rPr>
              <a:t> </a:t>
            </a:r>
            <a:r>
              <a:rPr lang="en-US" dirty="0" err="1">
                <a:cs typeface="Times New Roman" pitchFamily="18" charset="0"/>
              </a:rPr>
              <a:t>không</a:t>
            </a:r>
            <a:r>
              <a:rPr lang="en-US" dirty="0">
                <a:cs typeface="Times New Roman" pitchFamily="18" charset="0"/>
              </a:rPr>
              <a:t> </a:t>
            </a:r>
            <a:r>
              <a:rPr lang="en-US" dirty="0" err="1">
                <a:cs typeface="Times New Roman" pitchFamily="18" charset="0"/>
              </a:rPr>
              <a:t>gian</a:t>
            </a:r>
            <a:r>
              <a:rPr lang="en-US" dirty="0">
                <a:cs typeface="Times New Roman" pitchFamily="18" charset="0"/>
              </a:rPr>
              <a:t>, </a:t>
            </a:r>
            <a:r>
              <a:rPr lang="en-US" dirty="0" err="1">
                <a:cs typeface="Times New Roman" pitchFamily="18" charset="0"/>
              </a:rPr>
              <a:t>phân</a:t>
            </a:r>
            <a:r>
              <a:rPr lang="en-US" dirty="0">
                <a:cs typeface="Times New Roman" pitchFamily="18" charset="0"/>
              </a:rPr>
              <a:t> </a:t>
            </a:r>
            <a:r>
              <a:rPr lang="en-US" dirty="0" err="1">
                <a:cs typeface="Times New Roman" pitchFamily="18" charset="0"/>
              </a:rPr>
              <a:t>vùng</a:t>
            </a:r>
            <a:r>
              <a:rPr lang="en-US" dirty="0">
                <a:cs typeface="Times New Roman" pitchFamily="18" charset="0"/>
              </a:rPr>
              <a:t> </a:t>
            </a:r>
            <a:r>
              <a:rPr lang="en-US" dirty="0" err="1">
                <a:cs typeface="Times New Roman" pitchFamily="18" charset="0"/>
              </a:rPr>
              <a:t>sử</a:t>
            </a:r>
            <a:r>
              <a:rPr lang="en-US" dirty="0">
                <a:cs typeface="Times New Roman" pitchFamily="18" charset="0"/>
              </a:rPr>
              <a:t> </a:t>
            </a:r>
            <a:r>
              <a:rPr lang="en-US" dirty="0" err="1">
                <a:cs typeface="Times New Roman" pitchFamily="18" charset="0"/>
              </a:rPr>
              <a:t>dụng</a:t>
            </a:r>
            <a:r>
              <a:rPr lang="en-US" dirty="0">
                <a:cs typeface="Times New Roman" pitchFamily="18" charset="0"/>
              </a:rPr>
              <a:t> </a:t>
            </a:r>
            <a:r>
              <a:rPr lang="en-US" dirty="0" err="1">
                <a:cs typeface="Times New Roman" pitchFamily="18" charset="0"/>
              </a:rPr>
              <a:t>đất</a:t>
            </a:r>
            <a:r>
              <a:rPr lang="en-US" dirty="0">
                <a:cs typeface="Times New Roman" pitchFamily="18" charset="0"/>
              </a:rPr>
              <a:t>, </a:t>
            </a:r>
            <a:r>
              <a:rPr lang="en-US" dirty="0" err="1">
                <a:cs typeface="Times New Roman" pitchFamily="18" charset="0"/>
              </a:rPr>
              <a:t>hệ</a:t>
            </a:r>
            <a:r>
              <a:rPr lang="en-US" dirty="0">
                <a:cs typeface="Times New Roman" pitchFamily="18" charset="0"/>
              </a:rPr>
              <a:t> </a:t>
            </a:r>
            <a:r>
              <a:rPr lang="en-US" dirty="0" err="1">
                <a:cs typeface="Times New Roman" pitchFamily="18" charset="0"/>
              </a:rPr>
              <a:t>sinh</a:t>
            </a:r>
            <a:r>
              <a:rPr lang="en-US" dirty="0">
                <a:cs typeface="Times New Roman" pitchFamily="18" charset="0"/>
              </a:rPr>
              <a:t> </a:t>
            </a:r>
            <a:r>
              <a:rPr lang="en-US" dirty="0" err="1">
                <a:cs typeface="Times New Roman" pitchFamily="18" charset="0"/>
              </a:rPr>
              <a:t>thái</a:t>
            </a:r>
            <a:r>
              <a:rPr lang="en-US" dirty="0">
                <a:cs typeface="Times New Roman" pitchFamily="18" charset="0"/>
              </a:rPr>
              <a:t> </a:t>
            </a:r>
            <a:r>
              <a:rPr lang="en-US" dirty="0" err="1">
                <a:cs typeface="Times New Roman" pitchFamily="18" charset="0"/>
              </a:rPr>
              <a:t>tự</a:t>
            </a:r>
            <a:r>
              <a:rPr lang="en-US" dirty="0">
                <a:cs typeface="Times New Roman" pitchFamily="18" charset="0"/>
              </a:rPr>
              <a:t> </a:t>
            </a:r>
            <a:r>
              <a:rPr lang="en-US" dirty="0" err="1">
                <a:cs typeface="Times New Roman" pitchFamily="18" charset="0"/>
              </a:rPr>
              <a:t>nhiên</a:t>
            </a:r>
            <a:r>
              <a:rPr lang="en-US" dirty="0">
                <a:cs typeface="Times New Roman" pitchFamily="18" charset="0"/>
              </a:rPr>
              <a:t>; </a:t>
            </a:r>
            <a:r>
              <a:rPr lang="zu-ZA" dirty="0">
                <a:cs typeface="Times New Roman" pitchFamily="18" charset="0"/>
              </a:rPr>
              <a:t>kết nối liên vùng, tầm nhìn dài hạn</a:t>
            </a:r>
            <a:endParaRPr lang="en-US" dirty="0">
              <a:cs typeface="Times New Roman" pitchFamily="18" charset="0"/>
            </a:endParaRPr>
          </a:p>
        </p:txBody>
      </p:sp>
      <p:sp>
        <p:nvSpPr>
          <p:cNvPr id="24" name="Content Placeholder 2">
            <a:extLst>
              <a:ext uri="{FF2B5EF4-FFF2-40B4-BE49-F238E27FC236}">
                <a16:creationId xmlns:a16="http://schemas.microsoft.com/office/drawing/2014/main" id="{3878516B-5996-427F-BE1A-A4CEBC5272C7}"/>
              </a:ext>
            </a:extLst>
          </p:cNvPr>
          <p:cNvSpPr txBox="1">
            <a:spLocks/>
          </p:cNvSpPr>
          <p:nvPr/>
        </p:nvSpPr>
        <p:spPr bwMode="auto">
          <a:xfrm>
            <a:off x="2532888" y="5537474"/>
            <a:ext cx="9506712" cy="1184894"/>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vi-VN" dirty="0">
                <a:cs typeface="Times New Roman" pitchFamily="18" charset="0"/>
              </a:rPr>
              <a:t>Quy </a:t>
            </a:r>
            <a:r>
              <a:rPr lang="vi-VN" dirty="0" err="1">
                <a:cs typeface="Times New Roman" pitchFamily="18" charset="0"/>
              </a:rPr>
              <a:t>hoạch</a:t>
            </a:r>
            <a:r>
              <a:rPr lang="vi-VN" dirty="0">
                <a:cs typeface="Times New Roman" pitchFamily="18" charset="0"/>
              </a:rPr>
              <a:t> </a:t>
            </a:r>
            <a:r>
              <a:rPr lang="vi-VN" dirty="0" err="1">
                <a:cs typeface="Times New Roman" pitchFamily="18" charset="0"/>
              </a:rPr>
              <a:t>sử</a:t>
            </a:r>
            <a:r>
              <a:rPr lang="vi-VN" dirty="0">
                <a:cs typeface="Times New Roman" pitchFamily="18" charset="0"/>
              </a:rPr>
              <a:t> </a:t>
            </a:r>
            <a:r>
              <a:rPr lang="vi-VN" dirty="0" err="1">
                <a:cs typeface="Times New Roman" pitchFamily="18" charset="0"/>
              </a:rPr>
              <a:t>dụng</a:t>
            </a:r>
            <a:r>
              <a:rPr lang="vi-VN" dirty="0">
                <a:cs typeface="Times New Roman" pitchFamily="18" charset="0"/>
              </a:rPr>
              <a:t> </a:t>
            </a:r>
            <a:r>
              <a:rPr lang="vi-VN" dirty="0" err="1">
                <a:cs typeface="Times New Roman" pitchFamily="18" charset="0"/>
              </a:rPr>
              <a:t>đất</a:t>
            </a:r>
            <a:r>
              <a:rPr lang="vi-VN" dirty="0">
                <a:cs typeface="Times New Roman" pitchFamily="18" charset="0"/>
              </a:rPr>
              <a:t> </a:t>
            </a:r>
            <a:r>
              <a:rPr lang="vi-VN" dirty="0" err="1">
                <a:cs typeface="Times New Roman" pitchFamily="18" charset="0"/>
              </a:rPr>
              <a:t>cấp</a:t>
            </a:r>
            <a:r>
              <a:rPr lang="vi-VN" dirty="0">
                <a:cs typeface="Times New Roman" pitchFamily="18" charset="0"/>
              </a:rPr>
              <a:t> </a:t>
            </a:r>
            <a:r>
              <a:rPr lang="vi-VN" dirty="0" err="1">
                <a:cs typeface="Times New Roman" pitchFamily="18" charset="0"/>
              </a:rPr>
              <a:t>huyện</a:t>
            </a:r>
            <a:r>
              <a:rPr lang="vi-VN" dirty="0">
                <a:cs typeface="Times New Roman" pitchFamily="18" charset="0"/>
              </a:rPr>
              <a:t> </a:t>
            </a:r>
            <a:r>
              <a:rPr lang="vi-VN" dirty="0" err="1">
                <a:cs typeface="Times New Roman" pitchFamily="18" charset="0"/>
              </a:rPr>
              <a:t>phải</a:t>
            </a:r>
            <a:r>
              <a:rPr lang="vi-VN" dirty="0">
                <a:cs typeface="Times New Roman" pitchFamily="18" charset="0"/>
              </a:rPr>
              <a:t> </a:t>
            </a:r>
            <a:r>
              <a:rPr lang="vi-VN" dirty="0" err="1">
                <a:cs typeface="Times New Roman" pitchFamily="18" charset="0"/>
              </a:rPr>
              <a:t>xác</a:t>
            </a:r>
            <a:r>
              <a:rPr lang="vi-VN" dirty="0">
                <a:cs typeface="Times New Roman" pitchFamily="18" charset="0"/>
              </a:rPr>
              <a:t> </a:t>
            </a:r>
            <a:r>
              <a:rPr lang="vi-VN" dirty="0" err="1">
                <a:cs typeface="Times New Roman" pitchFamily="18" charset="0"/>
              </a:rPr>
              <a:t>định</a:t>
            </a:r>
            <a:r>
              <a:rPr lang="vi-VN" dirty="0">
                <a:cs typeface="Times New Roman" pitchFamily="18" charset="0"/>
              </a:rPr>
              <a:t> không gian, ranh </a:t>
            </a:r>
            <a:r>
              <a:rPr lang="vi-VN" dirty="0" err="1">
                <a:cs typeface="Times New Roman" pitchFamily="18" charset="0"/>
              </a:rPr>
              <a:t>giới</a:t>
            </a:r>
            <a:r>
              <a:rPr lang="vi-VN" dirty="0">
                <a:cs typeface="Times New Roman" pitchFamily="18" charset="0"/>
              </a:rPr>
              <a:t>, </a:t>
            </a:r>
            <a:r>
              <a:rPr lang="vi-VN" dirty="0" err="1">
                <a:cs typeface="Times New Roman" pitchFamily="18" charset="0"/>
              </a:rPr>
              <a:t>vị</a:t>
            </a:r>
            <a:r>
              <a:rPr lang="vi-VN" dirty="0">
                <a:cs typeface="Times New Roman" pitchFamily="18" charset="0"/>
              </a:rPr>
              <a:t> </a:t>
            </a:r>
            <a:r>
              <a:rPr lang="vi-VN" dirty="0" err="1">
                <a:cs typeface="Times New Roman" pitchFamily="18" charset="0"/>
              </a:rPr>
              <a:t>trí</a:t>
            </a:r>
            <a:r>
              <a:rPr lang="vi-VN" dirty="0">
                <a:cs typeface="Times New Roman" pitchFamily="18" charset="0"/>
              </a:rPr>
              <a:t>, </a:t>
            </a:r>
            <a:r>
              <a:rPr lang="vi-VN" dirty="0" err="1">
                <a:cs typeface="Times New Roman" pitchFamily="18" charset="0"/>
              </a:rPr>
              <a:t>diện</a:t>
            </a:r>
            <a:r>
              <a:rPr lang="vi-VN" dirty="0">
                <a:cs typeface="Times New Roman" pitchFamily="18" charset="0"/>
              </a:rPr>
              <a:t> </a:t>
            </a:r>
            <a:r>
              <a:rPr lang="vi-VN" dirty="0" err="1">
                <a:cs typeface="Times New Roman" pitchFamily="18" charset="0"/>
              </a:rPr>
              <a:t>tích</a:t>
            </a:r>
            <a:r>
              <a:rPr lang="vi-VN" dirty="0">
                <a:cs typeface="Times New Roman" pitchFamily="18" charset="0"/>
              </a:rPr>
              <a:t> </a:t>
            </a:r>
            <a:r>
              <a:rPr lang="vi-VN" dirty="0" err="1">
                <a:cs typeface="Times New Roman" pitchFamily="18" charset="0"/>
              </a:rPr>
              <a:t>các</a:t>
            </a:r>
            <a:r>
              <a:rPr lang="vi-VN" dirty="0">
                <a:cs typeface="Times New Roman" pitchFamily="18" charset="0"/>
              </a:rPr>
              <a:t> </a:t>
            </a:r>
            <a:r>
              <a:rPr lang="vi-VN" dirty="0" err="1">
                <a:cs typeface="Times New Roman" pitchFamily="18" charset="0"/>
              </a:rPr>
              <a:t>vùng</a:t>
            </a:r>
            <a:r>
              <a:rPr lang="vi-VN" dirty="0">
                <a:cs typeface="Times New Roman" pitchFamily="18" charset="0"/>
              </a:rPr>
              <a:t> </a:t>
            </a:r>
            <a:r>
              <a:rPr lang="vi-VN" dirty="0" err="1">
                <a:cs typeface="Times New Roman" pitchFamily="18" charset="0"/>
              </a:rPr>
              <a:t>đất</a:t>
            </a:r>
            <a:r>
              <a:rPr lang="vi-VN" dirty="0">
                <a:cs typeface="Times New Roman" pitchFamily="18" charset="0"/>
              </a:rPr>
              <a:t> theo </a:t>
            </a:r>
            <a:r>
              <a:rPr lang="vi-VN" dirty="0" err="1">
                <a:cs typeface="Times New Roman" pitchFamily="18" charset="0"/>
              </a:rPr>
              <a:t>định</a:t>
            </a:r>
            <a:r>
              <a:rPr lang="vi-VN" dirty="0">
                <a:cs typeface="Times New Roman" pitchFamily="18" charset="0"/>
              </a:rPr>
              <a:t> </a:t>
            </a:r>
            <a:r>
              <a:rPr lang="vi-VN" dirty="0" err="1">
                <a:cs typeface="Times New Roman" pitchFamily="18" charset="0"/>
              </a:rPr>
              <a:t>hướng</a:t>
            </a:r>
            <a:r>
              <a:rPr lang="vi-VN" dirty="0">
                <a:cs typeface="Times New Roman" pitchFamily="18" charset="0"/>
              </a:rPr>
              <a:t> giao thông, </a:t>
            </a:r>
            <a:r>
              <a:rPr lang="vi-VN" dirty="0" err="1">
                <a:cs typeface="Times New Roman" pitchFamily="18" charset="0"/>
              </a:rPr>
              <a:t>hệ</a:t>
            </a:r>
            <a:r>
              <a:rPr lang="vi-VN" dirty="0">
                <a:cs typeface="Times New Roman" pitchFamily="18" charset="0"/>
              </a:rPr>
              <a:t> </a:t>
            </a:r>
            <a:r>
              <a:rPr lang="vi-VN" dirty="0" err="1">
                <a:cs typeface="Times New Roman" pitchFamily="18" charset="0"/>
              </a:rPr>
              <a:t>thống</a:t>
            </a:r>
            <a:r>
              <a:rPr lang="vi-VN" dirty="0">
                <a:cs typeface="Times New Roman" pitchFamily="18" charset="0"/>
              </a:rPr>
              <a:t> </a:t>
            </a:r>
            <a:r>
              <a:rPr lang="vi-VN" dirty="0" err="1">
                <a:cs typeface="Times New Roman" pitchFamily="18" charset="0"/>
              </a:rPr>
              <a:t>hạ</a:t>
            </a:r>
            <a:r>
              <a:rPr lang="vi-VN" dirty="0">
                <a:cs typeface="Times New Roman" pitchFamily="18" charset="0"/>
              </a:rPr>
              <a:t> </a:t>
            </a:r>
            <a:r>
              <a:rPr lang="vi-VN" dirty="0" err="1">
                <a:cs typeface="Times New Roman" pitchFamily="18" charset="0"/>
              </a:rPr>
              <a:t>tầng</a:t>
            </a:r>
            <a:r>
              <a:rPr lang="vi-VN" dirty="0">
                <a:cs typeface="Times New Roman" pitchFamily="18" charset="0"/>
              </a:rPr>
              <a:t> </a:t>
            </a:r>
            <a:r>
              <a:rPr lang="vi-VN" dirty="0" err="1">
                <a:cs typeface="Times New Roman" pitchFamily="18" charset="0"/>
              </a:rPr>
              <a:t>kỹ</a:t>
            </a:r>
            <a:r>
              <a:rPr lang="vi-VN" dirty="0">
                <a:cs typeface="Times New Roman" pitchFamily="18" charset="0"/>
              </a:rPr>
              <a:t> </a:t>
            </a:r>
            <a:r>
              <a:rPr lang="vi-VN" dirty="0" err="1">
                <a:cs typeface="Times New Roman" pitchFamily="18" charset="0"/>
              </a:rPr>
              <a:t>thuật</a:t>
            </a:r>
            <a:r>
              <a:rPr lang="vi-VN" dirty="0">
                <a:cs typeface="Times New Roman" pitchFamily="18" charset="0"/>
              </a:rPr>
              <a:t> </a:t>
            </a:r>
            <a:r>
              <a:rPr lang="vi-VN" dirty="0" err="1">
                <a:cs typeface="Times New Roman" pitchFamily="18" charset="0"/>
              </a:rPr>
              <a:t>và</a:t>
            </a:r>
            <a:r>
              <a:rPr lang="vi-VN" dirty="0">
                <a:cs typeface="Times New Roman" pitchFamily="18" charset="0"/>
              </a:rPr>
              <a:t> </a:t>
            </a:r>
            <a:r>
              <a:rPr lang="vi-VN" dirty="0" err="1">
                <a:cs typeface="Times New Roman" pitchFamily="18" charset="0"/>
              </a:rPr>
              <a:t>hạ</a:t>
            </a:r>
            <a:r>
              <a:rPr lang="vi-VN" dirty="0">
                <a:cs typeface="Times New Roman" pitchFamily="18" charset="0"/>
              </a:rPr>
              <a:t> </a:t>
            </a:r>
            <a:r>
              <a:rPr lang="vi-VN" dirty="0" err="1">
                <a:cs typeface="Times New Roman" pitchFamily="18" charset="0"/>
              </a:rPr>
              <a:t>tầng</a:t>
            </a:r>
            <a:r>
              <a:rPr lang="vi-VN" dirty="0">
                <a:cs typeface="Times New Roman" pitchFamily="18" charset="0"/>
              </a:rPr>
              <a:t> </a:t>
            </a:r>
            <a:r>
              <a:rPr lang="vi-VN" dirty="0" err="1">
                <a:cs typeface="Times New Roman" pitchFamily="18" charset="0"/>
              </a:rPr>
              <a:t>xã</a:t>
            </a:r>
            <a:r>
              <a:rPr lang="vi-VN" dirty="0">
                <a:cs typeface="Times New Roman" pitchFamily="18" charset="0"/>
              </a:rPr>
              <a:t> </a:t>
            </a:r>
            <a:r>
              <a:rPr lang="vi-VN" dirty="0" err="1">
                <a:cs typeface="Times New Roman" pitchFamily="18" charset="0"/>
              </a:rPr>
              <a:t>hội</a:t>
            </a:r>
            <a:r>
              <a:rPr lang="vi-VN" dirty="0">
                <a:cs typeface="Times New Roman" pitchFamily="18" charset="0"/>
              </a:rPr>
              <a:t> theo </a:t>
            </a:r>
            <a:r>
              <a:rPr lang="vi-VN" dirty="0" err="1">
                <a:cs typeface="Times New Roman" pitchFamily="18" charset="0"/>
              </a:rPr>
              <a:t>các</a:t>
            </a:r>
            <a:r>
              <a:rPr lang="vi-VN" dirty="0">
                <a:cs typeface="Times New Roman" pitchFamily="18" charset="0"/>
              </a:rPr>
              <a:t> khu </a:t>
            </a:r>
            <a:r>
              <a:rPr lang="vi-VN" dirty="0" err="1">
                <a:cs typeface="Times New Roman" pitchFamily="18" charset="0"/>
              </a:rPr>
              <a:t>chức</a:t>
            </a:r>
            <a:r>
              <a:rPr lang="vi-VN" dirty="0">
                <a:cs typeface="Times New Roman" pitchFamily="18" charset="0"/>
              </a:rPr>
              <a:t> năng</a:t>
            </a:r>
          </a:p>
        </p:txBody>
      </p:sp>
      <p:sp>
        <p:nvSpPr>
          <p:cNvPr id="25" name="Freeform 24"/>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01</a:t>
            </a:r>
          </a:p>
        </p:txBody>
      </p:sp>
    </p:spTree>
    <p:extLst>
      <p:ext uri="{BB962C8B-B14F-4D97-AF65-F5344CB8AC3E}">
        <p14:creationId xmlns:p14="http://schemas.microsoft.com/office/powerpoint/2010/main" val="212974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16" name="Content Placeholder 2"/>
          <p:cNvSpPr txBox="1">
            <a:spLocks/>
          </p:cNvSpPr>
          <p:nvPr/>
        </p:nvSpPr>
        <p:spPr bwMode="auto">
          <a:xfrm>
            <a:off x="2532888" y="1084726"/>
            <a:ext cx="9418320" cy="1197656"/>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Bef>
                <a:spcPct val="0"/>
              </a:spcBef>
              <a:spcAft>
                <a:spcPct val="0"/>
              </a:spcAft>
            </a:pPr>
            <a:r>
              <a:rPr lang="en-US" kern="0" dirty="0" err="1"/>
              <a:t>Nghị</a:t>
            </a:r>
            <a:r>
              <a:rPr lang="en-US" kern="0" dirty="0"/>
              <a:t> </a:t>
            </a:r>
            <a:r>
              <a:rPr lang="en-US" kern="0" dirty="0" err="1"/>
              <a:t>quyết</a:t>
            </a:r>
            <a:r>
              <a:rPr lang="en-US" kern="0" dirty="0"/>
              <a:t> </a:t>
            </a:r>
            <a:r>
              <a:rPr lang="en-US" kern="0" dirty="0" err="1"/>
              <a:t>tiếp</a:t>
            </a:r>
            <a:r>
              <a:rPr lang="en-US" kern="0" dirty="0"/>
              <a:t> </a:t>
            </a:r>
            <a:r>
              <a:rPr lang="en-US" kern="0" dirty="0" err="1"/>
              <a:t>tục</a:t>
            </a:r>
            <a:r>
              <a:rPr lang="en-US" kern="0" dirty="0"/>
              <a:t> </a:t>
            </a:r>
            <a:r>
              <a:rPr lang="en-US" kern="0" dirty="0" err="1"/>
              <a:t>khẳng</a:t>
            </a:r>
            <a:r>
              <a:rPr lang="en-US" kern="0" dirty="0"/>
              <a:t> </a:t>
            </a:r>
            <a:r>
              <a:rPr lang="en-US" kern="0" dirty="0" err="1"/>
              <a:t>định</a:t>
            </a:r>
            <a:r>
              <a:rPr lang="en-US" kern="0" dirty="0"/>
              <a:t> </a:t>
            </a:r>
            <a:r>
              <a:rPr lang="en-US" kern="0" dirty="0" err="1"/>
              <a:t>giao</a:t>
            </a:r>
            <a:r>
              <a:rPr lang="en-US" kern="0" dirty="0"/>
              <a:t> </a:t>
            </a:r>
            <a:r>
              <a:rPr lang="en-US" kern="0" dirty="0" err="1"/>
              <a:t>đất</a:t>
            </a:r>
            <a:r>
              <a:rPr lang="en-US" kern="0" dirty="0"/>
              <a:t>, </a:t>
            </a:r>
            <a:r>
              <a:rPr lang="en-US" kern="0" dirty="0" err="1"/>
              <a:t>cho</a:t>
            </a:r>
            <a:r>
              <a:rPr lang="en-US" kern="0" dirty="0"/>
              <a:t> </a:t>
            </a:r>
            <a:r>
              <a:rPr lang="en-US" kern="0" dirty="0" err="1"/>
              <a:t>thuê</a:t>
            </a:r>
            <a:r>
              <a:rPr lang="en-US" kern="0" dirty="0"/>
              <a:t> </a:t>
            </a:r>
            <a:r>
              <a:rPr lang="en-US" kern="0" dirty="0" err="1"/>
              <a:t>đất</a:t>
            </a:r>
            <a:r>
              <a:rPr lang="en-US" kern="0" dirty="0"/>
              <a:t> </a:t>
            </a:r>
            <a:r>
              <a:rPr lang="en-US" kern="0" dirty="0" err="1"/>
              <a:t>chủ</a:t>
            </a:r>
            <a:r>
              <a:rPr lang="en-US" kern="0" dirty="0"/>
              <a:t> </a:t>
            </a:r>
            <a:r>
              <a:rPr lang="en-US" kern="0" dirty="0" err="1"/>
              <a:t>yếu</a:t>
            </a:r>
            <a:r>
              <a:rPr lang="en-US" kern="0" dirty="0"/>
              <a:t> </a:t>
            </a:r>
            <a:r>
              <a:rPr lang="en-US" kern="0" dirty="0" err="1"/>
              <a:t>thông</a:t>
            </a:r>
            <a:r>
              <a:rPr lang="en-US" kern="0" dirty="0"/>
              <a:t> qua </a:t>
            </a:r>
            <a:r>
              <a:rPr lang="en-US" kern="0" dirty="0" err="1"/>
              <a:t>đấu</a:t>
            </a:r>
            <a:r>
              <a:rPr lang="en-US" kern="0" dirty="0"/>
              <a:t> </a:t>
            </a:r>
            <a:r>
              <a:rPr lang="en-US" kern="0" dirty="0" err="1"/>
              <a:t>giá</a:t>
            </a:r>
            <a:r>
              <a:rPr lang="en-US" kern="0" dirty="0"/>
              <a:t> </a:t>
            </a:r>
            <a:r>
              <a:rPr lang="en-US" kern="0" dirty="0" err="1"/>
              <a:t>quyền</a:t>
            </a:r>
            <a:r>
              <a:rPr lang="en-US" kern="0" dirty="0"/>
              <a:t> </a:t>
            </a:r>
            <a:r>
              <a:rPr lang="en-US" kern="0" dirty="0" err="1"/>
              <a:t>sử</a:t>
            </a:r>
            <a:r>
              <a:rPr lang="en-US" kern="0" dirty="0"/>
              <a:t> </a:t>
            </a:r>
            <a:r>
              <a:rPr lang="en-US" kern="0" dirty="0" err="1"/>
              <a:t>dụng</a:t>
            </a:r>
            <a:r>
              <a:rPr lang="en-US" kern="0" dirty="0"/>
              <a:t> </a:t>
            </a:r>
            <a:r>
              <a:rPr lang="en-US" kern="0" dirty="0" err="1"/>
              <a:t>đất</a:t>
            </a:r>
            <a:r>
              <a:rPr lang="en-US" kern="0" dirty="0"/>
              <a:t>, </a:t>
            </a:r>
            <a:r>
              <a:rPr lang="en-US" kern="0" dirty="0" err="1"/>
              <a:t>đấu</a:t>
            </a:r>
            <a:r>
              <a:rPr lang="en-US" kern="0" dirty="0"/>
              <a:t> </a:t>
            </a:r>
            <a:r>
              <a:rPr lang="en-US" kern="0" dirty="0" err="1"/>
              <a:t>thầu</a:t>
            </a:r>
            <a:r>
              <a:rPr lang="en-US" kern="0" dirty="0"/>
              <a:t> </a:t>
            </a:r>
            <a:r>
              <a:rPr lang="en-US" kern="0" dirty="0" err="1"/>
              <a:t>dự</a:t>
            </a:r>
            <a:r>
              <a:rPr lang="en-US" kern="0" dirty="0"/>
              <a:t> </a:t>
            </a:r>
            <a:r>
              <a:rPr lang="en-US" kern="0" dirty="0" err="1"/>
              <a:t>án</a:t>
            </a:r>
            <a:r>
              <a:rPr lang="en-US" kern="0" dirty="0"/>
              <a:t> </a:t>
            </a:r>
            <a:r>
              <a:rPr lang="en-US" kern="0" dirty="0" err="1"/>
              <a:t>có</a:t>
            </a:r>
            <a:r>
              <a:rPr lang="en-US" kern="0" dirty="0"/>
              <a:t> </a:t>
            </a:r>
            <a:r>
              <a:rPr lang="en-US" kern="0" dirty="0" err="1"/>
              <a:t>sử</a:t>
            </a:r>
            <a:r>
              <a:rPr lang="en-US" kern="0" dirty="0"/>
              <a:t> </a:t>
            </a:r>
            <a:r>
              <a:rPr lang="en-US" kern="0" dirty="0" err="1"/>
              <a:t>dụng</a:t>
            </a:r>
            <a:r>
              <a:rPr lang="en-US" kern="0" dirty="0"/>
              <a:t> </a:t>
            </a:r>
            <a:r>
              <a:rPr lang="en-US" kern="0" dirty="0" err="1"/>
              <a:t>đất</a:t>
            </a:r>
            <a:r>
              <a:rPr lang="en-US" kern="0" dirty="0"/>
              <a:t> </a:t>
            </a:r>
            <a:r>
              <a:rPr lang="en-US" kern="0" dirty="0" err="1"/>
              <a:t>và</a:t>
            </a:r>
            <a:r>
              <a:rPr lang="en-US" kern="0" dirty="0"/>
              <a:t> </a:t>
            </a:r>
            <a:r>
              <a:rPr lang="en-US" kern="0" dirty="0" err="1"/>
              <a:t>đặt</a:t>
            </a:r>
            <a:r>
              <a:rPr lang="en-US" kern="0" dirty="0"/>
              <a:t> ra </a:t>
            </a:r>
            <a:r>
              <a:rPr lang="en-US" kern="0" dirty="0" err="1"/>
              <a:t>yêu</a:t>
            </a:r>
            <a:r>
              <a:rPr lang="en-US" kern="0" dirty="0"/>
              <a:t> </a:t>
            </a:r>
            <a:r>
              <a:rPr lang="en-US" kern="0" dirty="0" err="1"/>
              <a:t>cầu</a:t>
            </a:r>
            <a:r>
              <a:rPr lang="en-US" kern="0" dirty="0"/>
              <a:t> </a:t>
            </a:r>
            <a:r>
              <a:rPr lang="en-US" kern="0" dirty="0" err="1"/>
              <a:t>cần</a:t>
            </a:r>
            <a:r>
              <a:rPr lang="en-US" kern="0" dirty="0"/>
              <a:t> </a:t>
            </a:r>
            <a:r>
              <a:rPr lang="en-US" kern="0" dirty="0" err="1"/>
              <a:t>phải</a:t>
            </a:r>
            <a:r>
              <a:rPr lang="en-US" kern="0" dirty="0"/>
              <a:t> </a:t>
            </a:r>
            <a:r>
              <a:rPr lang="en-US" kern="0" dirty="0" err="1"/>
              <a:t>có</a:t>
            </a:r>
            <a:r>
              <a:rPr lang="en-US" kern="0" dirty="0"/>
              <a:t> </a:t>
            </a:r>
            <a:r>
              <a:rPr lang="en-US" kern="0" dirty="0" err="1"/>
              <a:t>quy</a:t>
            </a:r>
            <a:r>
              <a:rPr lang="en-US" kern="0" dirty="0"/>
              <a:t> </a:t>
            </a:r>
            <a:r>
              <a:rPr lang="en-US" kern="0" dirty="0" err="1"/>
              <a:t>định</a:t>
            </a:r>
            <a:r>
              <a:rPr lang="en-US" kern="0" dirty="0"/>
              <a:t> </a:t>
            </a:r>
            <a:r>
              <a:rPr lang="en-US" kern="0" dirty="0" err="1"/>
              <a:t>cụ</a:t>
            </a:r>
            <a:r>
              <a:rPr lang="en-US" kern="0" dirty="0"/>
              <a:t> </a:t>
            </a:r>
            <a:r>
              <a:rPr lang="en-US" kern="0" dirty="0" err="1"/>
              <a:t>thể</a:t>
            </a:r>
            <a:r>
              <a:rPr lang="en-US" kern="0" dirty="0"/>
              <a:t>, </a:t>
            </a:r>
            <a:r>
              <a:rPr lang="en-US" kern="0" dirty="0" err="1"/>
              <a:t>chặt</a:t>
            </a:r>
            <a:r>
              <a:rPr lang="en-US" kern="0" dirty="0"/>
              <a:t> </a:t>
            </a:r>
            <a:r>
              <a:rPr lang="en-US" kern="0" dirty="0" err="1"/>
              <a:t>chẽ</a:t>
            </a:r>
            <a:r>
              <a:rPr lang="en-US" kern="0" dirty="0"/>
              <a:t>. </a:t>
            </a:r>
          </a:p>
        </p:txBody>
      </p:sp>
      <p:sp>
        <p:nvSpPr>
          <p:cNvPr id="17" name="Content Placeholder 2">
            <a:extLst>
              <a:ext uri="{FF2B5EF4-FFF2-40B4-BE49-F238E27FC236}">
                <a16:creationId xmlns:a16="http://schemas.microsoft.com/office/drawing/2014/main" id="{33A9B1D1-67C0-48C5-951F-74D2F3152AC4}"/>
              </a:ext>
            </a:extLst>
          </p:cNvPr>
          <p:cNvSpPr txBox="1">
            <a:spLocks/>
          </p:cNvSpPr>
          <p:nvPr/>
        </p:nvSpPr>
        <p:spPr bwMode="auto">
          <a:xfrm>
            <a:off x="2532888" y="2423160"/>
            <a:ext cx="9418320" cy="1453896"/>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algn="just" eaLnBrk="0" fontAlgn="base" hangingPunct="0">
              <a:spcBef>
                <a:spcPct val="0"/>
              </a:spcBef>
              <a:spcAft>
                <a:spcPct val="0"/>
              </a:spcAft>
            </a:pPr>
            <a:r>
              <a:rPr lang="vi-VN" kern="0" dirty="0"/>
              <a:t>Yêu </a:t>
            </a:r>
            <a:r>
              <a:rPr lang="vi-VN" kern="0" dirty="0" err="1"/>
              <a:t>cầu</a:t>
            </a:r>
            <a:r>
              <a:rPr lang="vi-VN" kern="0" dirty="0"/>
              <a:t> </a:t>
            </a:r>
            <a:r>
              <a:rPr lang="vi-VN" kern="0" dirty="0" err="1"/>
              <a:t>có</a:t>
            </a:r>
            <a:r>
              <a:rPr lang="vi-VN" kern="0" dirty="0"/>
              <a:t> cơ </a:t>
            </a:r>
            <a:r>
              <a:rPr lang="vi-VN" kern="0" dirty="0" err="1"/>
              <a:t>chế</a:t>
            </a:r>
            <a:r>
              <a:rPr lang="vi-VN" kern="0" dirty="0"/>
              <a:t> </a:t>
            </a:r>
            <a:r>
              <a:rPr lang="vi-VN" kern="0" dirty="0" err="1"/>
              <a:t>đồng</a:t>
            </a:r>
            <a:r>
              <a:rPr lang="vi-VN" kern="0" dirty="0"/>
              <a:t> </a:t>
            </a:r>
            <a:r>
              <a:rPr lang="vi-VN" kern="0" dirty="0" err="1"/>
              <a:t>bộ</a:t>
            </a:r>
            <a:r>
              <a:rPr lang="vi-VN" kern="0" dirty="0"/>
              <a:t>, </a:t>
            </a:r>
            <a:r>
              <a:rPr lang="vi-VN" kern="0" dirty="0" err="1"/>
              <a:t>cụ</a:t>
            </a:r>
            <a:r>
              <a:rPr lang="vi-VN" kern="0" dirty="0"/>
              <a:t> </a:t>
            </a:r>
            <a:r>
              <a:rPr lang="vi-VN" kern="0" dirty="0" err="1"/>
              <a:t>thể</a:t>
            </a:r>
            <a:r>
              <a:rPr lang="vi-VN" kern="0" dirty="0"/>
              <a:t> </a:t>
            </a:r>
            <a:r>
              <a:rPr lang="vi-VN" kern="0" dirty="0" err="1"/>
              <a:t>để</a:t>
            </a:r>
            <a:r>
              <a:rPr lang="vi-VN" kern="0" dirty="0"/>
              <a:t> </a:t>
            </a:r>
            <a:r>
              <a:rPr lang="vi-VN" kern="0" dirty="0" err="1"/>
              <a:t>xử</a:t>
            </a:r>
            <a:r>
              <a:rPr lang="vi-VN" kern="0" dirty="0"/>
              <a:t> </a:t>
            </a:r>
            <a:r>
              <a:rPr lang="vi-VN" kern="0" dirty="0" err="1"/>
              <a:t>lý</a:t>
            </a:r>
            <a:r>
              <a:rPr lang="vi-VN" kern="0" dirty="0"/>
              <a:t> vi </a:t>
            </a:r>
            <a:r>
              <a:rPr lang="vi-VN" kern="0" dirty="0" err="1"/>
              <a:t>phạm</a:t>
            </a:r>
            <a:r>
              <a:rPr lang="vi-VN" kern="0" dirty="0"/>
              <a:t>, </a:t>
            </a:r>
            <a:r>
              <a:rPr lang="vi-VN" kern="0" dirty="0" err="1"/>
              <a:t>khắc</a:t>
            </a:r>
            <a:r>
              <a:rPr lang="vi-VN" kern="0" dirty="0"/>
              <a:t> </a:t>
            </a:r>
            <a:r>
              <a:rPr lang="vi-VN" kern="0" dirty="0" err="1"/>
              <a:t>phục</a:t>
            </a:r>
            <a:r>
              <a:rPr lang="vi-VN" kern="0" dirty="0"/>
              <a:t> </a:t>
            </a:r>
            <a:r>
              <a:rPr lang="vi-VN" kern="0" dirty="0" err="1"/>
              <a:t>tình</a:t>
            </a:r>
            <a:r>
              <a:rPr lang="vi-VN" kern="0" dirty="0"/>
              <a:t> </a:t>
            </a:r>
            <a:r>
              <a:rPr lang="vi-VN" kern="0" dirty="0" err="1"/>
              <a:t>trạng</a:t>
            </a:r>
            <a:r>
              <a:rPr lang="vi-VN" kern="0" dirty="0"/>
              <a:t> </a:t>
            </a:r>
            <a:r>
              <a:rPr lang="vi-VN" kern="0" dirty="0" err="1"/>
              <a:t>lãng</a:t>
            </a:r>
            <a:r>
              <a:rPr lang="vi-VN" kern="0" dirty="0"/>
              <a:t> </a:t>
            </a:r>
            <a:r>
              <a:rPr lang="vi-VN" kern="0" dirty="0" err="1"/>
              <a:t>phí</a:t>
            </a:r>
            <a:r>
              <a:rPr lang="vi-VN" kern="0" dirty="0"/>
              <a:t>, vi </a:t>
            </a:r>
            <a:r>
              <a:rPr lang="vi-VN" kern="0" dirty="0" err="1"/>
              <a:t>phạm</a:t>
            </a:r>
            <a:r>
              <a:rPr lang="vi-VN" kern="0" dirty="0"/>
              <a:t> </a:t>
            </a:r>
            <a:r>
              <a:rPr lang="vi-VN" kern="0" dirty="0" err="1"/>
              <a:t>về</a:t>
            </a:r>
            <a:r>
              <a:rPr lang="vi-VN" kern="0" dirty="0"/>
              <a:t> </a:t>
            </a:r>
            <a:r>
              <a:rPr lang="vi-VN" kern="0" dirty="0" err="1"/>
              <a:t>đất</a:t>
            </a:r>
            <a:r>
              <a:rPr lang="vi-VN" kern="0" dirty="0"/>
              <a:t> đai. </a:t>
            </a:r>
            <a:r>
              <a:rPr lang="en-US" dirty="0">
                <a:cs typeface="Times New Roman" pitchFamily="18" charset="0"/>
              </a:rPr>
              <a:t>T</a:t>
            </a:r>
            <a:r>
              <a:rPr lang="vi-VN" dirty="0" err="1">
                <a:cs typeface="Times New Roman" pitchFamily="18" charset="0"/>
              </a:rPr>
              <a:t>hống</a:t>
            </a:r>
            <a:r>
              <a:rPr lang="vi-VN" dirty="0">
                <a:cs typeface="Times New Roman" pitchFamily="18" charset="0"/>
              </a:rPr>
              <a:t> </a:t>
            </a:r>
            <a:r>
              <a:rPr lang="vi-VN" dirty="0" err="1">
                <a:cs typeface="Times New Roman" pitchFamily="18" charset="0"/>
              </a:rPr>
              <a:t>nhất</a:t>
            </a:r>
            <a:r>
              <a:rPr lang="vi-VN" dirty="0">
                <a:cs typeface="Times New Roman" pitchFamily="18" charset="0"/>
              </a:rPr>
              <a:t> cơ </a:t>
            </a:r>
            <a:r>
              <a:rPr lang="vi-VN" dirty="0" err="1">
                <a:cs typeface="Times New Roman" pitchFamily="18" charset="0"/>
              </a:rPr>
              <a:t>bản</a:t>
            </a:r>
            <a:r>
              <a:rPr lang="vi-VN" dirty="0">
                <a:cs typeface="Times New Roman" pitchFamily="18" charset="0"/>
              </a:rPr>
              <a:t> </a:t>
            </a:r>
            <a:r>
              <a:rPr lang="vi-VN" dirty="0" err="1">
                <a:cs typeface="Times New Roman" pitchFamily="18" charset="0"/>
              </a:rPr>
              <a:t>thực</a:t>
            </a:r>
            <a:r>
              <a:rPr lang="vi-VN" dirty="0">
                <a:cs typeface="Times New Roman" pitchFamily="18" charset="0"/>
              </a:rPr>
              <a:t> </a:t>
            </a:r>
            <a:r>
              <a:rPr lang="vi-VN" dirty="0" err="1">
                <a:cs typeface="Times New Roman" pitchFamily="18" charset="0"/>
              </a:rPr>
              <a:t>hiện</a:t>
            </a:r>
            <a:r>
              <a:rPr lang="vi-VN" dirty="0">
                <a:cs typeface="Times New Roman" pitchFamily="18" charset="0"/>
              </a:rPr>
              <a:t> </a:t>
            </a:r>
            <a:r>
              <a:rPr lang="vi-VN" dirty="0" err="1">
                <a:cs typeface="Times New Roman" pitchFamily="18" charset="0"/>
              </a:rPr>
              <a:t>hình</a:t>
            </a:r>
            <a:r>
              <a:rPr lang="vi-VN" dirty="0">
                <a:cs typeface="Times New Roman" pitchFamily="18" charset="0"/>
              </a:rPr>
              <a:t> </a:t>
            </a:r>
            <a:r>
              <a:rPr lang="vi-VN" dirty="0" err="1">
                <a:cs typeface="Times New Roman" pitchFamily="18" charset="0"/>
              </a:rPr>
              <a:t>thức</a:t>
            </a:r>
            <a:r>
              <a:rPr lang="vi-VN" dirty="0">
                <a:cs typeface="Times New Roman" pitchFamily="18" charset="0"/>
              </a:rPr>
              <a:t> cho thuê </a:t>
            </a:r>
            <a:r>
              <a:rPr lang="vi-VN" dirty="0" err="1">
                <a:cs typeface="Times New Roman" pitchFamily="18" charset="0"/>
              </a:rPr>
              <a:t>đất</a:t>
            </a:r>
            <a:r>
              <a:rPr lang="vi-VN" dirty="0">
                <a:cs typeface="Times New Roman" pitchFamily="18" charset="0"/>
              </a:rPr>
              <a:t> </a:t>
            </a:r>
            <a:r>
              <a:rPr lang="vi-VN" dirty="0" err="1">
                <a:cs typeface="Times New Roman" pitchFamily="18" charset="0"/>
              </a:rPr>
              <a:t>trả</a:t>
            </a:r>
            <a:r>
              <a:rPr lang="vi-VN" dirty="0">
                <a:cs typeface="Times New Roman" pitchFamily="18" charset="0"/>
              </a:rPr>
              <a:t> </a:t>
            </a:r>
            <a:r>
              <a:rPr lang="vi-VN" dirty="0" err="1">
                <a:cs typeface="Times New Roman" pitchFamily="18" charset="0"/>
              </a:rPr>
              <a:t>tiền</a:t>
            </a:r>
            <a:r>
              <a:rPr lang="vi-VN" dirty="0">
                <a:cs typeface="Times New Roman" pitchFamily="18" charset="0"/>
              </a:rPr>
              <a:t> </a:t>
            </a:r>
            <a:r>
              <a:rPr lang="vi-VN" dirty="0" err="1">
                <a:cs typeface="Times New Roman" pitchFamily="18" charset="0"/>
              </a:rPr>
              <a:t>hằng</a:t>
            </a:r>
            <a:r>
              <a:rPr lang="vi-VN" dirty="0">
                <a:cs typeface="Times New Roman" pitchFamily="18" charset="0"/>
              </a:rPr>
              <a:t> năm </a:t>
            </a:r>
            <a:r>
              <a:rPr lang="vi-VN" dirty="0" err="1">
                <a:cs typeface="Times New Roman" pitchFamily="18" charset="0"/>
              </a:rPr>
              <a:t>và</a:t>
            </a:r>
            <a:r>
              <a:rPr lang="vi-VN" dirty="0">
                <a:cs typeface="Times New Roman" pitchFamily="18" charset="0"/>
              </a:rPr>
              <a:t> quy </a:t>
            </a:r>
            <a:r>
              <a:rPr lang="vi-VN" dirty="0" err="1">
                <a:cs typeface="Times New Roman" pitchFamily="18" charset="0"/>
              </a:rPr>
              <a:t>định</a:t>
            </a:r>
            <a:r>
              <a:rPr lang="vi-VN" dirty="0">
                <a:cs typeface="Times New Roman" pitchFamily="18" charset="0"/>
              </a:rPr>
              <a:t> </a:t>
            </a:r>
            <a:r>
              <a:rPr lang="vi-VN" dirty="0" err="1">
                <a:cs typeface="Times New Roman" pitchFamily="18" charset="0"/>
              </a:rPr>
              <a:t>cụ</a:t>
            </a:r>
            <a:r>
              <a:rPr lang="vi-VN" dirty="0">
                <a:cs typeface="Times New Roman" pitchFamily="18" charset="0"/>
              </a:rPr>
              <a:t> </a:t>
            </a:r>
            <a:r>
              <a:rPr lang="vi-VN" dirty="0" err="1">
                <a:cs typeface="Times New Roman" pitchFamily="18" charset="0"/>
              </a:rPr>
              <a:t>thể</a:t>
            </a:r>
            <a:r>
              <a:rPr lang="vi-VN" dirty="0">
                <a:cs typeface="Times New Roman" pitchFamily="18" charset="0"/>
              </a:rPr>
              <a:t> </a:t>
            </a:r>
            <a:r>
              <a:rPr lang="vi-VN" dirty="0" err="1">
                <a:cs typeface="Times New Roman" pitchFamily="18" charset="0"/>
              </a:rPr>
              <a:t>các</a:t>
            </a:r>
            <a:r>
              <a:rPr lang="vi-VN" dirty="0">
                <a:cs typeface="Times New Roman" pitchFamily="18" charset="0"/>
              </a:rPr>
              <a:t> </a:t>
            </a:r>
            <a:r>
              <a:rPr lang="vi-VN" dirty="0" err="1">
                <a:cs typeface="Times New Roman" pitchFamily="18" charset="0"/>
              </a:rPr>
              <a:t>trường</a:t>
            </a:r>
            <a:r>
              <a:rPr lang="vi-VN" dirty="0">
                <a:cs typeface="Times New Roman" pitchFamily="18" charset="0"/>
              </a:rPr>
              <a:t> </a:t>
            </a:r>
            <a:r>
              <a:rPr lang="vi-VN" dirty="0" err="1">
                <a:cs typeface="Times New Roman" pitchFamily="18" charset="0"/>
              </a:rPr>
              <a:t>hợp</a:t>
            </a:r>
            <a:r>
              <a:rPr lang="vi-VN" dirty="0">
                <a:cs typeface="Times New Roman" pitchFamily="18" charset="0"/>
              </a:rPr>
              <a:t> </a:t>
            </a:r>
            <a:r>
              <a:rPr lang="vi-VN" dirty="0" err="1">
                <a:cs typeface="Times New Roman" pitchFamily="18" charset="0"/>
              </a:rPr>
              <a:t>trả</a:t>
            </a:r>
            <a:r>
              <a:rPr lang="vi-VN" dirty="0">
                <a:cs typeface="Times New Roman" pitchFamily="18" charset="0"/>
              </a:rPr>
              <a:t> </a:t>
            </a:r>
            <a:r>
              <a:rPr lang="vi-VN" dirty="0" err="1">
                <a:cs typeface="Times New Roman" pitchFamily="18" charset="0"/>
              </a:rPr>
              <a:t>tiền</a:t>
            </a:r>
            <a:r>
              <a:rPr lang="vi-VN" dirty="0">
                <a:cs typeface="Times New Roman" pitchFamily="18" charset="0"/>
              </a:rPr>
              <a:t> thuê </a:t>
            </a:r>
            <a:r>
              <a:rPr lang="vi-VN" dirty="0" err="1">
                <a:cs typeface="Times New Roman" pitchFamily="18" charset="0"/>
              </a:rPr>
              <a:t>đất</a:t>
            </a:r>
            <a:r>
              <a:rPr lang="vi-VN" dirty="0">
                <a:cs typeface="Times New Roman" pitchFamily="18" charset="0"/>
              </a:rPr>
              <a:t> </a:t>
            </a:r>
            <a:r>
              <a:rPr lang="vi-VN" dirty="0" err="1">
                <a:cs typeface="Times New Roman" pitchFamily="18" charset="0"/>
              </a:rPr>
              <a:t>một</a:t>
            </a:r>
            <a:r>
              <a:rPr lang="vi-VN" dirty="0">
                <a:cs typeface="Times New Roman" pitchFamily="18" charset="0"/>
              </a:rPr>
              <a:t> </a:t>
            </a:r>
            <a:r>
              <a:rPr lang="vi-VN" dirty="0" err="1">
                <a:cs typeface="Times New Roman" pitchFamily="18" charset="0"/>
              </a:rPr>
              <a:t>lần</a:t>
            </a:r>
            <a:r>
              <a:rPr lang="en-US" dirty="0">
                <a:cs typeface="Times New Roman" pitchFamily="18" charset="0"/>
              </a:rPr>
              <a:t>.</a:t>
            </a:r>
          </a:p>
        </p:txBody>
      </p:sp>
      <p:sp>
        <p:nvSpPr>
          <p:cNvPr id="19" name="Content Placeholder 2">
            <a:extLst>
              <a:ext uri="{FF2B5EF4-FFF2-40B4-BE49-F238E27FC236}">
                <a16:creationId xmlns:a16="http://schemas.microsoft.com/office/drawing/2014/main" id="{3878516B-5996-427F-BE1A-A4CEBC5272C7}"/>
              </a:ext>
            </a:extLst>
          </p:cNvPr>
          <p:cNvSpPr txBox="1">
            <a:spLocks/>
          </p:cNvSpPr>
          <p:nvPr/>
        </p:nvSpPr>
        <p:spPr bwMode="auto">
          <a:xfrm>
            <a:off x="2532888" y="3942800"/>
            <a:ext cx="9506712" cy="1453896"/>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en-US" dirty="0">
                <a:cs typeface="Times New Roman" pitchFamily="18" charset="0"/>
              </a:rPr>
              <a:t>Đ</a:t>
            </a:r>
            <a:r>
              <a:rPr lang="vi-VN" dirty="0" err="1">
                <a:cs typeface="Times New Roman" pitchFamily="18" charset="0"/>
              </a:rPr>
              <a:t>ất</a:t>
            </a:r>
            <a:r>
              <a:rPr lang="vi-VN" dirty="0">
                <a:cs typeface="Times New Roman" pitchFamily="18" charset="0"/>
              </a:rPr>
              <a:t> </a:t>
            </a:r>
            <a:r>
              <a:rPr lang="vi-VN" dirty="0" err="1">
                <a:cs typeface="Times New Roman" pitchFamily="18" charset="0"/>
              </a:rPr>
              <a:t>sử</a:t>
            </a:r>
            <a:r>
              <a:rPr lang="vi-VN" dirty="0">
                <a:cs typeface="Times New Roman" pitchFamily="18" charset="0"/>
              </a:rPr>
              <a:t> </a:t>
            </a:r>
            <a:r>
              <a:rPr lang="vi-VN" dirty="0" err="1">
                <a:cs typeface="Times New Roman" pitchFamily="18" charset="0"/>
              </a:rPr>
              <a:t>dụng</a:t>
            </a:r>
            <a:r>
              <a:rPr lang="vi-VN" dirty="0">
                <a:cs typeface="Times New Roman" pitchFamily="18" charset="0"/>
              </a:rPr>
              <a:t> </a:t>
            </a:r>
            <a:r>
              <a:rPr lang="vi-VN" dirty="0" err="1">
                <a:cs typeface="Times New Roman" pitchFamily="18" charset="0"/>
              </a:rPr>
              <a:t>làm</a:t>
            </a:r>
            <a:r>
              <a:rPr lang="vi-VN" dirty="0">
                <a:cs typeface="Times New Roman" pitchFamily="18" charset="0"/>
              </a:rPr>
              <a:t> cơ </a:t>
            </a:r>
            <a:r>
              <a:rPr lang="vi-VN" dirty="0" err="1">
                <a:cs typeface="Times New Roman" pitchFamily="18" charset="0"/>
              </a:rPr>
              <a:t>sở</a:t>
            </a:r>
            <a:r>
              <a:rPr lang="vi-VN" dirty="0">
                <a:cs typeface="Times New Roman" pitchFamily="18" charset="0"/>
              </a:rPr>
              <a:t> </a:t>
            </a:r>
            <a:r>
              <a:rPr lang="vi-VN" dirty="0" err="1">
                <a:cs typeface="Times New Roman" pitchFamily="18" charset="0"/>
              </a:rPr>
              <a:t>thờ</a:t>
            </a:r>
            <a:r>
              <a:rPr lang="vi-VN" dirty="0">
                <a:cs typeface="Times New Roman" pitchFamily="18" charset="0"/>
              </a:rPr>
              <a:t> </a:t>
            </a:r>
            <a:r>
              <a:rPr lang="vi-VN" dirty="0" err="1">
                <a:cs typeface="Times New Roman" pitchFamily="18" charset="0"/>
              </a:rPr>
              <a:t>tự</a:t>
            </a:r>
            <a:r>
              <a:rPr lang="vi-VN" dirty="0">
                <a:cs typeface="Times New Roman" pitchFamily="18" charset="0"/>
              </a:rPr>
              <a:t>, </a:t>
            </a:r>
            <a:r>
              <a:rPr lang="vi-VN" dirty="0" err="1">
                <a:cs typeface="Times New Roman" pitchFamily="18" charset="0"/>
              </a:rPr>
              <a:t>trụ</a:t>
            </a:r>
            <a:r>
              <a:rPr lang="vi-VN" dirty="0">
                <a:cs typeface="Times New Roman" pitchFamily="18" charset="0"/>
              </a:rPr>
              <a:t> </a:t>
            </a:r>
            <a:r>
              <a:rPr lang="vi-VN" dirty="0" err="1">
                <a:cs typeface="Times New Roman" pitchFamily="18" charset="0"/>
              </a:rPr>
              <a:t>sở</a:t>
            </a:r>
            <a:r>
              <a:rPr lang="vi-VN" dirty="0">
                <a:cs typeface="Times New Roman" pitchFamily="18" charset="0"/>
              </a:rPr>
              <a:t> </a:t>
            </a:r>
            <a:r>
              <a:rPr lang="vi-VN" dirty="0" err="1">
                <a:cs typeface="Times New Roman" pitchFamily="18" charset="0"/>
              </a:rPr>
              <a:t>của</a:t>
            </a:r>
            <a:r>
              <a:rPr lang="vi-VN" dirty="0">
                <a:cs typeface="Times New Roman" pitchFamily="18" charset="0"/>
              </a:rPr>
              <a:t> </a:t>
            </a:r>
            <a:r>
              <a:rPr lang="vi-VN" dirty="0" err="1">
                <a:cs typeface="Times New Roman" pitchFamily="18" charset="0"/>
              </a:rPr>
              <a:t>các</a:t>
            </a:r>
            <a:r>
              <a:rPr lang="vi-VN" dirty="0">
                <a:cs typeface="Times New Roman" pitchFamily="18" charset="0"/>
              </a:rPr>
              <a:t> </a:t>
            </a:r>
            <a:r>
              <a:rPr lang="vi-VN" dirty="0" err="1">
                <a:cs typeface="Times New Roman" pitchFamily="18" charset="0"/>
              </a:rPr>
              <a:t>tổ</a:t>
            </a:r>
            <a:r>
              <a:rPr lang="vi-VN" dirty="0">
                <a:cs typeface="Times New Roman" pitchFamily="18" charset="0"/>
              </a:rPr>
              <a:t> </a:t>
            </a:r>
            <a:r>
              <a:rPr lang="vi-VN" dirty="0" err="1">
                <a:cs typeface="Times New Roman" pitchFamily="18" charset="0"/>
              </a:rPr>
              <a:t>chức</a:t>
            </a:r>
            <a:r>
              <a:rPr lang="vi-VN" dirty="0">
                <a:cs typeface="Times New Roman" pitchFamily="18" charset="0"/>
              </a:rPr>
              <a:t> tôn giáo </a:t>
            </a:r>
            <a:r>
              <a:rPr lang="vi-VN" dirty="0" err="1">
                <a:cs typeface="Times New Roman" pitchFamily="18" charset="0"/>
              </a:rPr>
              <a:t>nếu</a:t>
            </a:r>
            <a:r>
              <a:rPr lang="vi-VN" dirty="0">
                <a:cs typeface="Times New Roman" pitchFamily="18" charset="0"/>
              </a:rPr>
              <a:t> </a:t>
            </a:r>
            <a:r>
              <a:rPr lang="vi-VN" dirty="0" err="1">
                <a:cs typeface="Times New Roman" pitchFamily="18" charset="0"/>
              </a:rPr>
              <a:t>sử</a:t>
            </a:r>
            <a:r>
              <a:rPr lang="vi-VN" dirty="0">
                <a:cs typeface="Times New Roman" pitchFamily="18" charset="0"/>
              </a:rPr>
              <a:t> </a:t>
            </a:r>
            <a:r>
              <a:rPr lang="vi-VN" dirty="0" err="1">
                <a:cs typeface="Times New Roman" pitchFamily="18" charset="0"/>
              </a:rPr>
              <a:t>dụng</a:t>
            </a:r>
            <a:r>
              <a:rPr lang="vi-VN" dirty="0">
                <a:cs typeface="Times New Roman" pitchFamily="18" charset="0"/>
              </a:rPr>
              <a:t> trong </a:t>
            </a:r>
            <a:r>
              <a:rPr lang="vi-VN" dirty="0" err="1">
                <a:cs typeface="Times New Roman" pitchFamily="18" charset="0"/>
              </a:rPr>
              <a:t>hạn</a:t>
            </a:r>
            <a:r>
              <a:rPr lang="vi-VN" dirty="0">
                <a:cs typeface="Times New Roman" pitchFamily="18" charset="0"/>
              </a:rPr>
              <a:t> </a:t>
            </a:r>
            <a:r>
              <a:rPr lang="vi-VN" dirty="0" err="1">
                <a:cs typeface="Times New Roman" pitchFamily="18" charset="0"/>
              </a:rPr>
              <a:t>mức</a:t>
            </a:r>
            <a:r>
              <a:rPr lang="vi-VN" dirty="0">
                <a:cs typeface="Times New Roman" pitchFamily="18" charset="0"/>
              </a:rPr>
              <a:t> </a:t>
            </a:r>
            <a:r>
              <a:rPr lang="en-US" dirty="0" err="1">
                <a:cs typeface="Times New Roman" pitchFamily="18" charset="0"/>
              </a:rPr>
              <a:t>cho</a:t>
            </a:r>
            <a:r>
              <a:rPr lang="en-US" dirty="0">
                <a:cs typeface="Times New Roman" pitchFamily="18" charset="0"/>
              </a:rPr>
              <a:t> </a:t>
            </a:r>
            <a:r>
              <a:rPr lang="en-US" dirty="0" err="1">
                <a:cs typeface="Times New Roman" pitchFamily="18" charset="0"/>
              </a:rPr>
              <a:t>phép</a:t>
            </a:r>
            <a:r>
              <a:rPr lang="en-US" dirty="0">
                <a:cs typeface="Times New Roman" pitchFamily="18" charset="0"/>
              </a:rPr>
              <a:t> </a:t>
            </a:r>
            <a:r>
              <a:rPr lang="vi-VN" dirty="0" err="1">
                <a:cs typeface="Times New Roman" pitchFamily="18" charset="0"/>
              </a:rPr>
              <a:t>thì</a:t>
            </a:r>
            <a:r>
              <a:rPr lang="vi-VN" dirty="0">
                <a:cs typeface="Times New Roman" pitchFamily="18" charset="0"/>
              </a:rPr>
              <a:t> </a:t>
            </a:r>
            <a:r>
              <a:rPr lang="vi-VN" dirty="0" err="1">
                <a:cs typeface="Times New Roman" pitchFamily="18" charset="0"/>
              </a:rPr>
              <a:t>được</a:t>
            </a:r>
            <a:r>
              <a:rPr lang="vi-VN" dirty="0">
                <a:cs typeface="Times New Roman" pitchFamily="18" charset="0"/>
              </a:rPr>
              <a:t> </a:t>
            </a:r>
            <a:r>
              <a:rPr lang="vi-VN" dirty="0" err="1">
                <a:cs typeface="Times New Roman" pitchFamily="18" charset="0"/>
              </a:rPr>
              <a:t>Nhà</a:t>
            </a:r>
            <a:r>
              <a:rPr lang="vi-VN" dirty="0">
                <a:cs typeface="Times New Roman" pitchFamily="18" charset="0"/>
              </a:rPr>
              <a:t> </a:t>
            </a:r>
            <a:r>
              <a:rPr lang="vi-VN" dirty="0" err="1">
                <a:cs typeface="Times New Roman" pitchFamily="18" charset="0"/>
              </a:rPr>
              <a:t>nước</a:t>
            </a:r>
            <a:r>
              <a:rPr lang="vi-VN" dirty="0">
                <a:cs typeface="Times New Roman" pitchFamily="18" charset="0"/>
              </a:rPr>
              <a:t> giao không thu </a:t>
            </a:r>
            <a:r>
              <a:rPr lang="vi-VN" dirty="0" err="1">
                <a:cs typeface="Times New Roman" pitchFamily="18" charset="0"/>
              </a:rPr>
              <a:t>tiền</a:t>
            </a:r>
            <a:r>
              <a:rPr lang="vi-VN" dirty="0">
                <a:cs typeface="Times New Roman" pitchFamily="18" charset="0"/>
              </a:rPr>
              <a:t>; </a:t>
            </a:r>
            <a:r>
              <a:rPr lang="vi-VN" dirty="0" err="1">
                <a:cs typeface="Times New Roman" pitchFamily="18" charset="0"/>
              </a:rPr>
              <a:t>đất</a:t>
            </a:r>
            <a:r>
              <a:rPr lang="vi-VN" dirty="0">
                <a:cs typeface="Times New Roman" pitchFamily="18" charset="0"/>
              </a:rPr>
              <a:t> </a:t>
            </a:r>
            <a:r>
              <a:rPr lang="vi-VN" dirty="0" err="1">
                <a:cs typeface="Times New Roman" pitchFamily="18" charset="0"/>
              </a:rPr>
              <a:t>được</a:t>
            </a:r>
            <a:r>
              <a:rPr lang="vi-VN" dirty="0">
                <a:cs typeface="Times New Roman" pitchFamily="18" charset="0"/>
              </a:rPr>
              <a:t> </a:t>
            </a:r>
            <a:r>
              <a:rPr lang="vi-VN" dirty="0" err="1">
                <a:cs typeface="Times New Roman" pitchFamily="18" charset="0"/>
              </a:rPr>
              <a:t>sử</a:t>
            </a:r>
            <a:r>
              <a:rPr lang="vi-VN" dirty="0">
                <a:cs typeface="Times New Roman" pitchFamily="18" charset="0"/>
              </a:rPr>
              <a:t> </a:t>
            </a:r>
            <a:r>
              <a:rPr lang="vi-VN" dirty="0" err="1">
                <a:cs typeface="Times New Roman" pitchFamily="18" charset="0"/>
              </a:rPr>
              <a:t>dụng</a:t>
            </a:r>
            <a:r>
              <a:rPr lang="vi-VN" dirty="0">
                <a:cs typeface="Times New Roman" pitchFamily="18" charset="0"/>
              </a:rPr>
              <a:t> không </a:t>
            </a:r>
            <a:r>
              <a:rPr lang="vi-VN" dirty="0" err="1">
                <a:cs typeface="Times New Roman" pitchFamily="18" charset="0"/>
              </a:rPr>
              <a:t>phải</a:t>
            </a:r>
            <a:r>
              <a:rPr lang="vi-VN" dirty="0">
                <a:cs typeface="Times New Roman" pitchFamily="18" charset="0"/>
              </a:rPr>
              <a:t> </a:t>
            </a:r>
            <a:r>
              <a:rPr lang="vi-VN" dirty="0" err="1">
                <a:cs typeface="Times New Roman" pitchFamily="18" charset="0"/>
              </a:rPr>
              <a:t>mục</a:t>
            </a:r>
            <a:r>
              <a:rPr lang="vi-VN" dirty="0">
                <a:cs typeface="Times New Roman" pitchFamily="18" charset="0"/>
              </a:rPr>
              <a:t> </a:t>
            </a:r>
            <a:r>
              <a:rPr lang="vi-VN" dirty="0" err="1">
                <a:cs typeface="Times New Roman" pitchFamily="18" charset="0"/>
              </a:rPr>
              <a:t>đích</a:t>
            </a:r>
            <a:r>
              <a:rPr lang="vi-VN" dirty="0">
                <a:cs typeface="Times New Roman" pitchFamily="18" charset="0"/>
              </a:rPr>
              <a:t> </a:t>
            </a:r>
            <a:r>
              <a:rPr lang="vi-VN" dirty="0" err="1">
                <a:cs typeface="Times New Roman" pitchFamily="18" charset="0"/>
              </a:rPr>
              <a:t>thờ</a:t>
            </a:r>
            <a:r>
              <a:rPr lang="vi-VN" dirty="0">
                <a:cs typeface="Times New Roman" pitchFamily="18" charset="0"/>
              </a:rPr>
              <a:t> </a:t>
            </a:r>
            <a:r>
              <a:rPr lang="vi-VN" dirty="0" err="1">
                <a:cs typeface="Times New Roman" pitchFamily="18" charset="0"/>
              </a:rPr>
              <a:t>tự</a:t>
            </a:r>
            <a:r>
              <a:rPr lang="vi-VN" dirty="0">
                <a:cs typeface="Times New Roman" pitchFamily="18" charset="0"/>
              </a:rPr>
              <a:t> </a:t>
            </a:r>
            <a:r>
              <a:rPr lang="vi-VN" dirty="0" err="1">
                <a:cs typeface="Times New Roman" pitchFamily="18" charset="0"/>
              </a:rPr>
              <a:t>hoặc</a:t>
            </a:r>
            <a:r>
              <a:rPr lang="vi-VN" dirty="0">
                <a:cs typeface="Times New Roman" pitchFamily="18" charset="0"/>
              </a:rPr>
              <a:t> </a:t>
            </a:r>
            <a:r>
              <a:rPr lang="vi-VN" dirty="0" err="1">
                <a:cs typeface="Times New Roman" pitchFamily="18" charset="0"/>
              </a:rPr>
              <a:t>làm</a:t>
            </a:r>
            <a:r>
              <a:rPr lang="vi-VN" dirty="0">
                <a:cs typeface="Times New Roman" pitchFamily="18" charset="0"/>
              </a:rPr>
              <a:t> </a:t>
            </a:r>
            <a:r>
              <a:rPr lang="vi-VN" dirty="0" err="1">
                <a:cs typeface="Times New Roman" pitchFamily="18" charset="0"/>
              </a:rPr>
              <a:t>trụ</a:t>
            </a:r>
            <a:r>
              <a:rPr lang="vi-VN" dirty="0">
                <a:cs typeface="Times New Roman" pitchFamily="18" charset="0"/>
              </a:rPr>
              <a:t> </a:t>
            </a:r>
            <a:r>
              <a:rPr lang="vi-VN" dirty="0" err="1">
                <a:cs typeface="Times New Roman" pitchFamily="18" charset="0"/>
              </a:rPr>
              <a:t>sở</a:t>
            </a:r>
            <a:r>
              <a:rPr lang="vi-VN" dirty="0">
                <a:cs typeface="Times New Roman" pitchFamily="18" charset="0"/>
              </a:rPr>
              <a:t> </a:t>
            </a:r>
            <a:r>
              <a:rPr lang="vi-VN" dirty="0" err="1">
                <a:cs typeface="Times New Roman" pitchFamily="18" charset="0"/>
              </a:rPr>
              <a:t>các</a:t>
            </a:r>
            <a:r>
              <a:rPr lang="vi-VN" dirty="0">
                <a:cs typeface="Times New Roman" pitchFamily="18" charset="0"/>
              </a:rPr>
              <a:t> </a:t>
            </a:r>
            <a:r>
              <a:rPr lang="vi-VN" dirty="0" err="1">
                <a:cs typeface="Times New Roman" pitchFamily="18" charset="0"/>
              </a:rPr>
              <a:t>tổ</a:t>
            </a:r>
            <a:r>
              <a:rPr lang="vi-VN" dirty="0">
                <a:cs typeface="Times New Roman" pitchFamily="18" charset="0"/>
              </a:rPr>
              <a:t> </a:t>
            </a:r>
            <a:r>
              <a:rPr lang="vi-VN" dirty="0" err="1">
                <a:cs typeface="Times New Roman" pitchFamily="18" charset="0"/>
              </a:rPr>
              <a:t>chức</a:t>
            </a:r>
            <a:r>
              <a:rPr lang="vi-VN" dirty="0">
                <a:cs typeface="Times New Roman" pitchFamily="18" charset="0"/>
              </a:rPr>
              <a:t> tôn giáo </a:t>
            </a:r>
            <a:r>
              <a:rPr lang="vi-VN" dirty="0" err="1">
                <a:cs typeface="Times New Roman" pitchFamily="18" charset="0"/>
              </a:rPr>
              <a:t>thì</a:t>
            </a:r>
            <a:r>
              <a:rPr lang="vi-VN" dirty="0">
                <a:cs typeface="Times New Roman" pitchFamily="18" charset="0"/>
              </a:rPr>
              <a:t> </a:t>
            </a:r>
            <a:r>
              <a:rPr lang="vi-VN" dirty="0" err="1">
                <a:cs typeface="Times New Roman" pitchFamily="18" charset="0"/>
              </a:rPr>
              <a:t>phải</a:t>
            </a:r>
            <a:r>
              <a:rPr lang="vi-VN" dirty="0">
                <a:cs typeface="Times New Roman" pitchFamily="18" charset="0"/>
              </a:rPr>
              <a:t> </a:t>
            </a:r>
            <a:r>
              <a:rPr lang="vi-VN" dirty="0" err="1">
                <a:cs typeface="Times New Roman" pitchFamily="18" charset="0"/>
              </a:rPr>
              <a:t>trả</a:t>
            </a:r>
            <a:r>
              <a:rPr lang="vi-VN" dirty="0">
                <a:cs typeface="Times New Roman" pitchFamily="18" charset="0"/>
              </a:rPr>
              <a:t> </a:t>
            </a:r>
            <a:r>
              <a:rPr lang="vi-VN" dirty="0" err="1">
                <a:cs typeface="Times New Roman" pitchFamily="18" charset="0"/>
              </a:rPr>
              <a:t>tiền</a:t>
            </a:r>
            <a:r>
              <a:rPr lang="vi-VN" dirty="0">
                <a:cs typeface="Times New Roman" pitchFamily="18" charset="0"/>
              </a:rPr>
              <a:t> thuê </a:t>
            </a:r>
            <a:r>
              <a:rPr lang="vi-VN" dirty="0" err="1">
                <a:cs typeface="Times New Roman" pitchFamily="18" charset="0"/>
              </a:rPr>
              <a:t>đất</a:t>
            </a:r>
            <a:r>
              <a:rPr lang="vi-VN" dirty="0">
                <a:cs typeface="Times New Roman" pitchFamily="18" charset="0"/>
              </a:rPr>
              <a:t> cho </a:t>
            </a:r>
            <a:r>
              <a:rPr lang="vi-VN" dirty="0" err="1">
                <a:cs typeface="Times New Roman" pitchFamily="18" charset="0"/>
              </a:rPr>
              <a:t>Nhà</a:t>
            </a:r>
            <a:r>
              <a:rPr lang="vi-VN" dirty="0">
                <a:cs typeface="Times New Roman" pitchFamily="18" charset="0"/>
              </a:rPr>
              <a:t> </a:t>
            </a:r>
            <a:r>
              <a:rPr lang="vi-VN" dirty="0" err="1">
                <a:cs typeface="Times New Roman" pitchFamily="18" charset="0"/>
              </a:rPr>
              <a:t>nước</a:t>
            </a:r>
            <a:r>
              <a:rPr lang="vi-VN" dirty="0">
                <a:cs typeface="Times New Roman" pitchFamily="18" charset="0"/>
              </a:rPr>
              <a:t>. </a:t>
            </a:r>
          </a:p>
        </p:txBody>
      </p:sp>
      <p:sp>
        <p:nvSpPr>
          <p:cNvPr id="24" name="Content Placeholder 2">
            <a:extLst>
              <a:ext uri="{FF2B5EF4-FFF2-40B4-BE49-F238E27FC236}">
                <a16:creationId xmlns:a16="http://schemas.microsoft.com/office/drawing/2014/main" id="{3878516B-5996-427F-BE1A-A4CEBC5272C7}"/>
              </a:ext>
            </a:extLst>
          </p:cNvPr>
          <p:cNvSpPr txBox="1">
            <a:spLocks/>
          </p:cNvSpPr>
          <p:nvPr/>
        </p:nvSpPr>
        <p:spPr bwMode="auto">
          <a:xfrm>
            <a:off x="2532888" y="5537474"/>
            <a:ext cx="9506712" cy="1184894"/>
          </a:xfrm>
          <a:prstGeom prst="roundRect">
            <a:avLst/>
          </a:prstGeom>
          <a:solidFill>
            <a:sysClr val="window" lastClr="FFFFFF"/>
          </a:solidFill>
          <a:ln w="25400" cap="flat" cmpd="sng" algn="ctr">
            <a:solidFill>
              <a:srgbClr val="C00000"/>
            </a:solidFill>
            <a:prstDash val="solid"/>
          </a:ln>
          <a:effectLst/>
        </p:spPr>
        <p:txBody>
          <a:bodyPr rtlCol="0" anchor="ctr"/>
          <a:lstStyle>
            <a:defPPr>
              <a:defRPr lang="et-EE"/>
            </a:defPPr>
            <a:lvl1pPr algn="ctr">
              <a:defRPr sz="2400">
                <a:solidFill>
                  <a:srgbClr val="000000"/>
                </a:solidFill>
                <a:latin typeface="Times New Roman" panose="02020603050405020304" pitchFamily="18" charset="0"/>
                <a:ea typeface="Calibri" panose="020F0502020204030204" pitchFamily="34"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vi-VN" dirty="0">
                <a:cs typeface="Times New Roman" pitchFamily="18" charset="0"/>
              </a:rPr>
              <a:t>Tăng </a:t>
            </a:r>
            <a:r>
              <a:rPr lang="vi-VN" dirty="0" err="1">
                <a:cs typeface="Times New Roman" pitchFamily="18" charset="0"/>
              </a:rPr>
              <a:t>cường</a:t>
            </a:r>
            <a:r>
              <a:rPr lang="vi-VN" dirty="0">
                <a:cs typeface="Times New Roman" pitchFamily="18" charset="0"/>
              </a:rPr>
              <a:t> công </a:t>
            </a:r>
            <a:r>
              <a:rPr lang="vi-VN" dirty="0" err="1">
                <a:cs typeface="Times New Roman" pitchFamily="18" charset="0"/>
              </a:rPr>
              <a:t>tác</a:t>
            </a:r>
            <a:r>
              <a:rPr lang="vi-VN" dirty="0">
                <a:cs typeface="Times New Roman" pitchFamily="18" charset="0"/>
              </a:rPr>
              <a:t> </a:t>
            </a:r>
            <a:r>
              <a:rPr lang="vi-VN" dirty="0" err="1">
                <a:cs typeface="Times New Roman" pitchFamily="18" charset="0"/>
              </a:rPr>
              <a:t>quản</a:t>
            </a:r>
            <a:r>
              <a:rPr lang="vi-VN" dirty="0">
                <a:cs typeface="Times New Roman" pitchFamily="18" charset="0"/>
              </a:rPr>
              <a:t> </a:t>
            </a:r>
            <a:r>
              <a:rPr lang="vi-VN" dirty="0" err="1">
                <a:cs typeface="Times New Roman" pitchFamily="18" charset="0"/>
              </a:rPr>
              <a:t>lý</a:t>
            </a:r>
            <a:r>
              <a:rPr lang="vi-VN" dirty="0">
                <a:cs typeface="Times New Roman" pitchFamily="18" charset="0"/>
              </a:rPr>
              <a:t>, </a:t>
            </a:r>
            <a:r>
              <a:rPr lang="vi-VN" dirty="0" err="1">
                <a:cs typeface="Times New Roman" pitchFamily="18" charset="0"/>
              </a:rPr>
              <a:t>kiểm</a:t>
            </a:r>
            <a:r>
              <a:rPr lang="vi-VN" dirty="0">
                <a:cs typeface="Times New Roman" pitchFamily="18" charset="0"/>
              </a:rPr>
              <a:t> </a:t>
            </a:r>
            <a:r>
              <a:rPr lang="vi-VN" dirty="0" err="1">
                <a:cs typeface="Times New Roman" pitchFamily="18" charset="0"/>
              </a:rPr>
              <a:t>soát</a:t>
            </a:r>
            <a:r>
              <a:rPr lang="vi-VN" dirty="0">
                <a:cs typeface="Times New Roman" pitchFamily="18" charset="0"/>
              </a:rPr>
              <a:t> </a:t>
            </a:r>
            <a:r>
              <a:rPr lang="vi-VN" dirty="0" err="1">
                <a:cs typeface="Times New Roman" pitchFamily="18" charset="0"/>
              </a:rPr>
              <a:t>chặt</a:t>
            </a:r>
            <a:r>
              <a:rPr lang="vi-VN" dirty="0">
                <a:cs typeface="Times New Roman" pitchFamily="18" charset="0"/>
              </a:rPr>
              <a:t> </a:t>
            </a:r>
            <a:r>
              <a:rPr lang="vi-VN" dirty="0" err="1">
                <a:cs typeface="Times New Roman" pitchFamily="18" charset="0"/>
              </a:rPr>
              <a:t>chẽ</a:t>
            </a:r>
            <a:r>
              <a:rPr lang="vi-VN" dirty="0">
                <a:cs typeface="Times New Roman" pitchFamily="18" charset="0"/>
              </a:rPr>
              <a:t> </a:t>
            </a:r>
            <a:r>
              <a:rPr lang="vi-VN" dirty="0" err="1">
                <a:cs typeface="Times New Roman" pitchFamily="18" charset="0"/>
              </a:rPr>
              <a:t>việc</a:t>
            </a:r>
            <a:r>
              <a:rPr lang="vi-VN" dirty="0">
                <a:cs typeface="Times New Roman" pitchFamily="18" charset="0"/>
              </a:rPr>
              <a:t> </a:t>
            </a:r>
            <a:r>
              <a:rPr lang="vi-VN" dirty="0" err="1">
                <a:cs typeface="Times New Roman" pitchFamily="18" charset="0"/>
              </a:rPr>
              <a:t>chuyển</a:t>
            </a:r>
            <a:r>
              <a:rPr lang="vi-VN" dirty="0">
                <a:cs typeface="Times New Roman" pitchFamily="18" charset="0"/>
              </a:rPr>
              <a:t> </a:t>
            </a:r>
            <a:r>
              <a:rPr lang="vi-VN" dirty="0" err="1">
                <a:cs typeface="Times New Roman" pitchFamily="18" charset="0"/>
              </a:rPr>
              <a:t>mục</a:t>
            </a:r>
            <a:r>
              <a:rPr lang="vi-VN" dirty="0">
                <a:cs typeface="Times New Roman" pitchFamily="18" charset="0"/>
              </a:rPr>
              <a:t> </a:t>
            </a:r>
            <a:r>
              <a:rPr lang="vi-VN" dirty="0" err="1">
                <a:cs typeface="Times New Roman" pitchFamily="18" charset="0"/>
              </a:rPr>
              <a:t>đích</a:t>
            </a:r>
            <a:r>
              <a:rPr lang="vi-VN" dirty="0">
                <a:cs typeface="Times New Roman" pitchFamily="18" charset="0"/>
              </a:rPr>
              <a:t> </a:t>
            </a:r>
            <a:r>
              <a:rPr lang="vi-VN" dirty="0" err="1">
                <a:cs typeface="Times New Roman" pitchFamily="18" charset="0"/>
              </a:rPr>
              <a:t>sử</a:t>
            </a:r>
            <a:r>
              <a:rPr lang="vi-VN" dirty="0">
                <a:cs typeface="Times New Roman" pitchFamily="18" charset="0"/>
              </a:rPr>
              <a:t> </a:t>
            </a:r>
            <a:r>
              <a:rPr lang="vi-VN" dirty="0" err="1">
                <a:cs typeface="Times New Roman" pitchFamily="18" charset="0"/>
              </a:rPr>
              <a:t>dụng</a:t>
            </a:r>
            <a:r>
              <a:rPr lang="vi-VN" dirty="0">
                <a:cs typeface="Times New Roman" pitchFamily="18" charset="0"/>
              </a:rPr>
              <a:t> </a:t>
            </a:r>
            <a:r>
              <a:rPr lang="vi-VN" dirty="0" err="1">
                <a:cs typeface="Times New Roman" pitchFamily="18" charset="0"/>
              </a:rPr>
              <a:t>đất</a:t>
            </a:r>
            <a:r>
              <a:rPr lang="vi-VN" dirty="0">
                <a:cs typeface="Times New Roman" pitchFamily="18" charset="0"/>
              </a:rPr>
              <a:t>; tăng </a:t>
            </a:r>
            <a:r>
              <a:rPr lang="vi-VN" dirty="0" err="1">
                <a:cs typeface="Times New Roman" pitchFamily="18" charset="0"/>
              </a:rPr>
              <a:t>cường</a:t>
            </a:r>
            <a:r>
              <a:rPr lang="vi-VN" dirty="0">
                <a:cs typeface="Times New Roman" pitchFamily="18" charset="0"/>
              </a:rPr>
              <a:t> phân </a:t>
            </a:r>
            <a:r>
              <a:rPr lang="vi-VN" dirty="0" err="1">
                <a:cs typeface="Times New Roman" pitchFamily="18" charset="0"/>
              </a:rPr>
              <a:t>cấp</a:t>
            </a:r>
            <a:r>
              <a:rPr lang="vi-VN" dirty="0">
                <a:cs typeface="Times New Roman" pitchFamily="18" charset="0"/>
              </a:rPr>
              <a:t>, phân </a:t>
            </a:r>
            <a:r>
              <a:rPr lang="vi-VN" dirty="0" err="1">
                <a:cs typeface="Times New Roman" pitchFamily="18" charset="0"/>
              </a:rPr>
              <a:t>quyền</a:t>
            </a:r>
            <a:r>
              <a:rPr lang="vi-VN" dirty="0">
                <a:cs typeface="Times New Roman" pitchFamily="18" charset="0"/>
              </a:rPr>
              <a:t> đi đôi </a:t>
            </a:r>
            <a:r>
              <a:rPr lang="vi-VN" dirty="0" err="1">
                <a:cs typeface="Times New Roman" pitchFamily="18" charset="0"/>
              </a:rPr>
              <a:t>với</a:t>
            </a:r>
            <a:r>
              <a:rPr lang="vi-VN" dirty="0">
                <a:cs typeface="Times New Roman" pitchFamily="18" charset="0"/>
              </a:rPr>
              <a:t> </a:t>
            </a:r>
            <a:r>
              <a:rPr lang="vi-VN" dirty="0" err="1">
                <a:cs typeface="Times New Roman" pitchFamily="18" charset="0"/>
              </a:rPr>
              <a:t>kiểm</a:t>
            </a:r>
            <a:r>
              <a:rPr lang="vi-VN" dirty="0">
                <a:cs typeface="Times New Roman" pitchFamily="18" charset="0"/>
              </a:rPr>
              <a:t> tra, </a:t>
            </a:r>
            <a:r>
              <a:rPr lang="vi-VN" dirty="0" err="1">
                <a:cs typeface="Times New Roman" pitchFamily="18" charset="0"/>
              </a:rPr>
              <a:t>giám</a:t>
            </a:r>
            <a:r>
              <a:rPr lang="vi-VN" dirty="0">
                <a:cs typeface="Times New Roman" pitchFamily="18" charset="0"/>
              </a:rPr>
              <a:t> </a:t>
            </a:r>
            <a:r>
              <a:rPr lang="vi-VN" dirty="0" err="1">
                <a:cs typeface="Times New Roman" pitchFamily="18" charset="0"/>
              </a:rPr>
              <a:t>sát</a:t>
            </a:r>
            <a:r>
              <a:rPr lang="vi-VN" dirty="0">
                <a:cs typeface="Times New Roman" pitchFamily="18" charset="0"/>
              </a:rPr>
              <a:t>, </a:t>
            </a:r>
            <a:r>
              <a:rPr lang="vi-VN" dirty="0" err="1">
                <a:cs typeface="Times New Roman" pitchFamily="18" charset="0"/>
              </a:rPr>
              <a:t>đẩy</a:t>
            </a:r>
            <a:r>
              <a:rPr lang="vi-VN" dirty="0">
                <a:cs typeface="Times New Roman" pitchFamily="18" charset="0"/>
              </a:rPr>
              <a:t> </a:t>
            </a:r>
            <a:r>
              <a:rPr lang="vi-VN" dirty="0" err="1">
                <a:cs typeface="Times New Roman" pitchFamily="18" charset="0"/>
              </a:rPr>
              <a:t>mạnh</a:t>
            </a:r>
            <a:r>
              <a:rPr lang="vi-VN" dirty="0">
                <a:cs typeface="Times New Roman" pitchFamily="18" charset="0"/>
              </a:rPr>
              <a:t> </a:t>
            </a:r>
            <a:r>
              <a:rPr lang="vi-VN" dirty="0" err="1">
                <a:cs typeface="Times New Roman" pitchFamily="18" charset="0"/>
              </a:rPr>
              <a:t>cải</a:t>
            </a:r>
            <a:r>
              <a:rPr lang="vi-VN" dirty="0">
                <a:cs typeface="Times New Roman" pitchFamily="18" charset="0"/>
              </a:rPr>
              <a:t> </a:t>
            </a:r>
            <a:r>
              <a:rPr lang="vi-VN" dirty="0" err="1">
                <a:cs typeface="Times New Roman" pitchFamily="18" charset="0"/>
              </a:rPr>
              <a:t>cách</a:t>
            </a:r>
            <a:r>
              <a:rPr lang="vi-VN" dirty="0">
                <a:cs typeface="Times New Roman" pitchFamily="18" charset="0"/>
              </a:rPr>
              <a:t> </a:t>
            </a:r>
            <a:r>
              <a:rPr lang="vi-VN" dirty="0" err="1">
                <a:cs typeface="Times New Roman" pitchFamily="18" charset="0"/>
              </a:rPr>
              <a:t>thủ</a:t>
            </a:r>
            <a:r>
              <a:rPr lang="vi-VN" dirty="0">
                <a:cs typeface="Times New Roman" pitchFamily="18" charset="0"/>
              </a:rPr>
              <a:t> </a:t>
            </a:r>
            <a:r>
              <a:rPr lang="vi-VN" dirty="0" err="1">
                <a:cs typeface="Times New Roman" pitchFamily="18" charset="0"/>
              </a:rPr>
              <a:t>tục</a:t>
            </a:r>
            <a:r>
              <a:rPr lang="vi-VN" dirty="0">
                <a:cs typeface="Times New Roman" pitchFamily="18" charset="0"/>
              </a:rPr>
              <a:t> </a:t>
            </a:r>
            <a:r>
              <a:rPr lang="vi-VN" dirty="0" err="1">
                <a:cs typeface="Times New Roman" pitchFamily="18" charset="0"/>
              </a:rPr>
              <a:t>hành</a:t>
            </a:r>
            <a:r>
              <a:rPr lang="vi-VN" dirty="0">
                <a:cs typeface="Times New Roman" pitchFamily="18" charset="0"/>
              </a:rPr>
              <a:t> </a:t>
            </a:r>
            <a:r>
              <a:rPr lang="vi-VN" dirty="0" err="1">
                <a:cs typeface="Times New Roman" pitchFamily="18" charset="0"/>
              </a:rPr>
              <a:t>chính</a:t>
            </a:r>
            <a:r>
              <a:rPr lang="vi-VN" dirty="0">
                <a:cs typeface="Times New Roman" pitchFamily="18" charset="0"/>
              </a:rPr>
              <a:t> trong </a:t>
            </a:r>
            <a:r>
              <a:rPr lang="vi-VN" dirty="0" err="1">
                <a:cs typeface="Times New Roman" pitchFamily="18" charset="0"/>
              </a:rPr>
              <a:t>chuyển</a:t>
            </a:r>
            <a:r>
              <a:rPr lang="vi-VN" dirty="0">
                <a:cs typeface="Times New Roman" pitchFamily="18" charset="0"/>
              </a:rPr>
              <a:t> </a:t>
            </a:r>
            <a:r>
              <a:rPr lang="vi-VN" dirty="0" err="1">
                <a:cs typeface="Times New Roman" pitchFamily="18" charset="0"/>
              </a:rPr>
              <a:t>mục</a:t>
            </a:r>
            <a:r>
              <a:rPr lang="vi-VN" dirty="0">
                <a:cs typeface="Times New Roman" pitchFamily="18" charset="0"/>
              </a:rPr>
              <a:t> </a:t>
            </a:r>
            <a:r>
              <a:rPr lang="vi-VN" dirty="0" err="1">
                <a:cs typeface="Times New Roman" pitchFamily="18" charset="0"/>
              </a:rPr>
              <a:t>đích</a:t>
            </a:r>
            <a:r>
              <a:rPr lang="vi-VN" dirty="0">
                <a:cs typeface="Times New Roman" pitchFamily="18" charset="0"/>
              </a:rPr>
              <a:t> </a:t>
            </a:r>
            <a:r>
              <a:rPr lang="vi-VN" dirty="0" err="1">
                <a:cs typeface="Times New Roman" pitchFamily="18" charset="0"/>
              </a:rPr>
              <a:t>sử</a:t>
            </a:r>
            <a:r>
              <a:rPr lang="vi-VN" dirty="0">
                <a:cs typeface="Times New Roman" pitchFamily="18" charset="0"/>
              </a:rPr>
              <a:t> </a:t>
            </a:r>
            <a:r>
              <a:rPr lang="vi-VN" dirty="0" err="1">
                <a:cs typeface="Times New Roman" pitchFamily="18" charset="0"/>
              </a:rPr>
              <a:t>dụng</a:t>
            </a:r>
            <a:r>
              <a:rPr lang="vi-VN" dirty="0">
                <a:cs typeface="Times New Roman" pitchFamily="18" charset="0"/>
              </a:rPr>
              <a:t> </a:t>
            </a:r>
            <a:r>
              <a:rPr lang="vi-VN" dirty="0" err="1">
                <a:cs typeface="Times New Roman" pitchFamily="18" charset="0"/>
              </a:rPr>
              <a:t>đất</a:t>
            </a:r>
            <a:r>
              <a:rPr lang="vi-VN" dirty="0">
                <a:cs typeface="Times New Roman" pitchFamily="18" charset="0"/>
              </a:rPr>
              <a:t>.</a:t>
            </a:r>
          </a:p>
        </p:txBody>
      </p:sp>
      <p:sp>
        <p:nvSpPr>
          <p:cNvPr id="9"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endParaRPr lang="en-US" sz="2800" kern="0">
              <a:solidFill>
                <a:prstClr val="black"/>
              </a:solidFill>
            </a:endParaRPr>
          </a:p>
          <a:p>
            <a:pPr lvl="0" algn="ctr" eaLnBrk="0" fontAlgn="base" hangingPunct="0">
              <a:spcAft>
                <a:spcPct val="0"/>
              </a:spcAft>
            </a:pPr>
            <a:r>
              <a:rPr lang="en-US" sz="2800" kern="0">
                <a:solidFill>
                  <a:prstClr val="black"/>
                </a:solidFill>
              </a:rPr>
              <a:t>Về giao đất, cho thuê đất, chuyển mục đích sử dụng đất</a:t>
            </a:r>
          </a:p>
        </p:txBody>
      </p:sp>
      <p:sp>
        <p:nvSpPr>
          <p:cNvPr id="10" name="Freeform 9"/>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02</a:t>
            </a:r>
          </a:p>
        </p:txBody>
      </p:sp>
    </p:spTree>
    <p:extLst>
      <p:ext uri="{BB962C8B-B14F-4D97-AF65-F5344CB8AC3E}">
        <p14:creationId xmlns:p14="http://schemas.microsoft.com/office/powerpoint/2010/main" val="65569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bồi thường, hỗ trợ, tái định cư, thu hồi đất</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03</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2633472"/>
            <a:ext cx="9473184" cy="4088896"/>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ts val="600"/>
              </a:spcBef>
              <a:spcAft>
                <a:spcPts val="600"/>
              </a:spcAft>
              <a:buFont typeface="Wingdings" panose="05000000000000000000" pitchFamily="2" charset="2"/>
              <a:buChar char="Ø"/>
            </a:pPr>
            <a:r>
              <a:rPr lang="vi-VN" sz="2400" kern="0" dirty="0" err="1">
                <a:solidFill>
                  <a:srgbClr val="000000"/>
                </a:solidFill>
                <a:latin typeface="Times New Roman" panose="02020603050405020304" pitchFamily="18" charset="0"/>
              </a:rPr>
              <a:t>Việc</a:t>
            </a:r>
            <a:r>
              <a:rPr lang="vi-VN" sz="2400" kern="0" dirty="0">
                <a:solidFill>
                  <a:srgbClr val="000000"/>
                </a:solidFill>
                <a:latin typeface="Times New Roman" panose="02020603050405020304" pitchFamily="18" charset="0"/>
              </a:rPr>
              <a:t>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phải</a:t>
            </a:r>
            <a:r>
              <a:rPr lang="vi-VN" sz="2400" kern="0" dirty="0">
                <a:solidFill>
                  <a:srgbClr val="000000"/>
                </a:solidFill>
                <a:latin typeface="Times New Roman" panose="02020603050405020304" pitchFamily="18" charset="0"/>
              </a:rPr>
              <a:t> tuân </a:t>
            </a:r>
            <a:r>
              <a:rPr lang="vi-VN" sz="2400" kern="0" dirty="0" err="1">
                <a:solidFill>
                  <a:srgbClr val="000000"/>
                </a:solidFill>
                <a:latin typeface="Times New Roman" panose="02020603050405020304" pitchFamily="18" charset="0"/>
              </a:rPr>
              <a:t>thủ</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Hiến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pháp</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và</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pháp</a:t>
            </a:r>
            <a:r>
              <a:rPr lang="vi-VN" sz="2400" kern="0" dirty="0">
                <a:solidFill>
                  <a:srgbClr val="000000"/>
                </a:solidFill>
                <a:latin typeface="Times New Roman" panose="02020603050405020304" pitchFamily="18" charset="0"/>
              </a:rPr>
              <a:t> luật.</a:t>
            </a:r>
          </a:p>
          <a:p>
            <a:pPr lvl="0" indent="357188" algn="just" eaLnBrk="0" fontAlgn="base" hangingPunct="0">
              <a:spcBef>
                <a:spcPts val="600"/>
              </a:spcBef>
              <a:spcAft>
                <a:spcPts val="600"/>
              </a:spcAft>
              <a:buFont typeface="Wingdings" panose="05000000000000000000" pitchFamily="2" charset="2"/>
              <a:buChar char="Ø"/>
            </a:pPr>
            <a:r>
              <a:rPr lang="vi-VN" sz="2400" kern="0" dirty="0">
                <a:solidFill>
                  <a:srgbClr val="000000"/>
                </a:solidFill>
                <a:latin typeface="Times New Roman" panose="02020603050405020304" pitchFamily="18" charset="0"/>
              </a:rPr>
              <a:t>Yêu </a:t>
            </a:r>
            <a:r>
              <a:rPr lang="vi-VN" sz="2400" kern="0" dirty="0" err="1">
                <a:solidFill>
                  <a:srgbClr val="000000"/>
                </a:solidFill>
                <a:latin typeface="Times New Roman" panose="02020603050405020304" pitchFamily="18" charset="0"/>
              </a:rPr>
              <a:t>cầu</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cần</a:t>
            </a:r>
            <a:r>
              <a:rPr lang="vi-VN" sz="2400" kern="0" dirty="0">
                <a:solidFill>
                  <a:srgbClr val="000000"/>
                </a:solidFill>
                <a:latin typeface="Times New Roman" panose="02020603050405020304" pitchFamily="18" charset="0"/>
              </a:rPr>
              <a:t> quy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cụ</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thể</a:t>
            </a:r>
            <a:r>
              <a:rPr lang="vi-VN" sz="2400" kern="0" dirty="0">
                <a:solidFill>
                  <a:srgbClr val="000000"/>
                </a:solidFill>
                <a:latin typeface="Times New Roman" panose="02020603050405020304" pitchFamily="18" charset="0"/>
              </a:rPr>
              <a:t> hơn </a:t>
            </a:r>
            <a:r>
              <a:rPr lang="vi-VN" sz="2400" kern="0" dirty="0" err="1">
                <a:solidFill>
                  <a:srgbClr val="000000"/>
                </a:solidFill>
                <a:latin typeface="Times New Roman" panose="02020603050405020304" pitchFamily="18" charset="0"/>
              </a:rPr>
              <a:t>về</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thẩm</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quyền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mục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đích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phạm</a:t>
            </a:r>
            <a:r>
              <a:rPr lang="vi-VN" sz="2400" kern="0" dirty="0">
                <a:solidFill>
                  <a:srgbClr val="000000"/>
                </a:solidFill>
                <a:latin typeface="Times New Roman" panose="02020603050405020304" pitchFamily="18" charset="0"/>
              </a:rPr>
              <a:t> vi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điều</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kiện</a:t>
            </a:r>
            <a:r>
              <a:rPr lang="vi-VN" sz="2400" kern="0" dirty="0">
                <a:solidFill>
                  <a:srgbClr val="000000"/>
                </a:solidFill>
                <a:latin typeface="Times New Roman" panose="02020603050405020304" pitchFamily="18" charset="0"/>
              </a:rPr>
              <a:t>, tiêu </a:t>
            </a:r>
            <a:r>
              <a:rPr lang="vi-VN" sz="2400" kern="0" dirty="0" err="1">
                <a:solidFill>
                  <a:srgbClr val="000000"/>
                </a:solidFill>
                <a:latin typeface="Times New Roman" panose="02020603050405020304" pitchFamily="18" charset="0"/>
              </a:rPr>
              <a:t>chí</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cụ</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thể</a:t>
            </a:r>
            <a:r>
              <a:rPr lang="vi-VN" sz="2400" kern="0" dirty="0">
                <a:solidFill>
                  <a:srgbClr val="000000"/>
                </a:solidFill>
                <a:latin typeface="Times New Roman" panose="02020603050405020304" pitchFamily="18" charset="0"/>
              </a:rPr>
              <a:t>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để</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phát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triển</a:t>
            </a:r>
            <a:r>
              <a:rPr lang="vi-VN" sz="2400" kern="0" dirty="0">
                <a:solidFill>
                  <a:srgbClr val="000000"/>
                </a:solidFill>
                <a:latin typeface="Times New Roman" panose="02020603050405020304" pitchFamily="18" charset="0"/>
              </a:rPr>
              <a:t> kinh tế-</a:t>
            </a:r>
            <a:r>
              <a:rPr lang="vi-VN" sz="2400" kern="0" dirty="0" err="1">
                <a:solidFill>
                  <a:srgbClr val="000000"/>
                </a:solidFill>
                <a:latin typeface="Times New Roman" panose="02020603050405020304" pitchFamily="18" charset="0"/>
              </a:rPr>
              <a:t>xã</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hội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vì</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lợi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ích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quốc</a:t>
            </a:r>
            <a:r>
              <a:rPr lang="vi-VN" sz="2400" kern="0" dirty="0">
                <a:solidFill>
                  <a:srgbClr val="000000"/>
                </a:solidFill>
                <a:latin typeface="Times New Roman" panose="02020603050405020304" pitchFamily="18" charset="0"/>
              </a:rPr>
              <a:t> gia, công </a:t>
            </a:r>
            <a:r>
              <a:rPr lang="vi-VN" sz="2400" kern="0" dirty="0" err="1">
                <a:solidFill>
                  <a:srgbClr val="000000"/>
                </a:solidFill>
                <a:latin typeface="Times New Roman" panose="02020603050405020304" pitchFamily="18" charset="0"/>
              </a:rPr>
              <a:t>cộng</a:t>
            </a:r>
            <a:r>
              <a:rPr lang="vi-VN" sz="2400" kern="0" dirty="0">
                <a:solidFill>
                  <a:srgbClr val="000000"/>
                </a:solidFill>
                <a:latin typeface="Times New Roman" panose="02020603050405020304" pitchFamily="18" charset="0"/>
              </a:rPr>
              <a:t>.</a:t>
            </a:r>
          </a:p>
          <a:p>
            <a:pPr lvl="0" indent="357188" algn="just" eaLnBrk="0" fontAlgn="base" hangingPunct="0">
              <a:spcBef>
                <a:spcPts val="600"/>
              </a:spcBef>
              <a:spcAft>
                <a:spcPts val="600"/>
              </a:spcAft>
              <a:buFont typeface="Wingdings" panose="05000000000000000000" pitchFamily="2" charset="2"/>
              <a:buChar char="Ø"/>
            </a:pPr>
            <a:r>
              <a:rPr lang="vi-VN" sz="2400" kern="0" dirty="0" err="1">
                <a:solidFill>
                  <a:srgbClr val="000000"/>
                </a:solidFill>
                <a:latin typeface="Times New Roman" panose="02020603050405020304" pitchFamily="18" charset="0"/>
              </a:rPr>
              <a:t>Việc</a:t>
            </a:r>
            <a:r>
              <a:rPr lang="vi-VN" sz="2400" kern="0" dirty="0">
                <a:solidFill>
                  <a:srgbClr val="000000"/>
                </a:solidFill>
                <a:latin typeface="Times New Roman" panose="02020603050405020304" pitchFamily="18" charset="0"/>
              </a:rPr>
              <a:t>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chỉ</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được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thực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hiện</a:t>
            </a:r>
            <a:r>
              <a:rPr lang="vi-VN" sz="2400" kern="0" dirty="0">
                <a:solidFill>
                  <a:srgbClr val="000000"/>
                </a:solidFill>
                <a:latin typeface="Times New Roman" panose="02020603050405020304" pitchFamily="18" charset="0"/>
              </a:rPr>
              <a:t> sau khi phương </a:t>
            </a:r>
            <a:r>
              <a:rPr lang="vi-VN" sz="2400" kern="0" dirty="0" err="1">
                <a:solidFill>
                  <a:srgbClr val="000000"/>
                </a:solidFill>
                <a:latin typeface="Times New Roman" panose="02020603050405020304" pitchFamily="18" charset="0"/>
              </a:rPr>
              <a:t>án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thường</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hỗ</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trợ</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tái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cư </a:t>
            </a:r>
            <a:r>
              <a:rPr lang="vi-VN" sz="2400" kern="0" dirty="0" err="1">
                <a:solidFill>
                  <a:srgbClr val="000000"/>
                </a:solidFill>
                <a:latin typeface="Times New Roman" panose="02020603050405020304" pitchFamily="18" charset="0"/>
              </a:rPr>
              <a:t>được</a:t>
            </a:r>
            <a:r>
              <a:rPr lang="vi-VN" sz="2400" kern="0" dirty="0">
                <a:solidFill>
                  <a:srgbClr val="000000"/>
                </a:solidFill>
                <a:latin typeface="Times New Roman" panose="02020603050405020304" pitchFamily="18" charset="0"/>
              </a:rPr>
              <a:t> phê </a:t>
            </a:r>
            <a:r>
              <a:rPr lang="vi-VN" sz="2400" kern="0" dirty="0" err="1">
                <a:solidFill>
                  <a:srgbClr val="000000"/>
                </a:solidFill>
                <a:latin typeface="Times New Roman" panose="02020603050405020304" pitchFamily="18" charset="0"/>
              </a:rPr>
              <a:t>duyệt</a:t>
            </a:r>
            <a:r>
              <a:rPr lang="vi-VN" sz="2400" kern="0" dirty="0">
                <a:solidFill>
                  <a:srgbClr val="000000"/>
                </a:solidFill>
                <a:latin typeface="Times New Roman" panose="02020603050405020304" pitchFamily="18" charset="0"/>
              </a:rPr>
              <a:t>.</a:t>
            </a:r>
          </a:p>
          <a:p>
            <a:pPr lvl="0" indent="357188" algn="just" eaLnBrk="0" fontAlgn="base" hangingPunct="0">
              <a:spcBef>
                <a:spcPts val="600"/>
              </a:spcBef>
              <a:spcAft>
                <a:spcPts val="600"/>
              </a:spcAft>
              <a:buFont typeface="Wingdings" panose="05000000000000000000" pitchFamily="2" charset="2"/>
              <a:buChar char="Ø"/>
            </a:pPr>
            <a:r>
              <a:rPr lang="vi-VN" sz="2400" kern="0" dirty="0">
                <a:solidFill>
                  <a:srgbClr val="000000"/>
                </a:solidFill>
                <a:latin typeface="Times New Roman" panose="02020603050405020304" pitchFamily="18" charset="0"/>
              </a:rPr>
              <a:t>Quy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cụ</a:t>
            </a:r>
            <a:r>
              <a:rPr lang="en-US"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thể</a:t>
            </a:r>
            <a:r>
              <a:rPr lang="en-US" sz="2400" kern="0" dirty="0">
                <a:solidFill>
                  <a:srgbClr val="000000"/>
                </a:solidFill>
                <a:latin typeface="Times New Roman" panose="02020603050405020304" pitchFamily="18" charset="0"/>
              </a:rPr>
              <a:t> </a:t>
            </a:r>
            <a:r>
              <a:rPr lang="vi-VN" sz="2400" kern="0" dirty="0">
                <a:solidFill>
                  <a:srgbClr val="000000"/>
                </a:solidFill>
                <a:latin typeface="Times New Roman" panose="02020603050405020304" pitchFamily="18" charset="0"/>
              </a:rPr>
              <a:t>khai </a:t>
            </a:r>
            <a:r>
              <a:rPr lang="vi-VN" sz="2400" kern="0" dirty="0" err="1">
                <a:solidFill>
                  <a:srgbClr val="000000"/>
                </a:solidFill>
                <a:latin typeface="Times New Roman" panose="02020603050405020304" pitchFamily="18" charset="0"/>
              </a:rPr>
              <a:t>thác</a:t>
            </a:r>
            <a:r>
              <a:rPr lang="vi-VN"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hiệu</a:t>
            </a:r>
            <a:r>
              <a:rPr lang="en-US"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quả</a:t>
            </a:r>
            <a:r>
              <a:rPr lang="en-US"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quỹ</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phụ</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cận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các</a:t>
            </a:r>
            <a:r>
              <a:rPr lang="vi-VN" sz="2400" kern="0" dirty="0">
                <a:solidFill>
                  <a:srgbClr val="000000"/>
                </a:solidFill>
                <a:latin typeface="Times New Roman" panose="02020603050405020304" pitchFamily="18" charset="0"/>
              </a:rPr>
              <a:t> công </a:t>
            </a:r>
            <a:r>
              <a:rPr lang="vi-VN" sz="2400" kern="0" dirty="0" err="1">
                <a:solidFill>
                  <a:srgbClr val="000000"/>
                </a:solidFill>
                <a:latin typeface="Times New Roman" panose="02020603050405020304" pitchFamily="18" charset="0"/>
              </a:rPr>
              <a:t>trình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kết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cấu</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hạ</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tầng</a:t>
            </a:r>
            <a:r>
              <a:rPr lang="vi-VN" sz="2400" kern="0" dirty="0">
                <a:solidFill>
                  <a:srgbClr val="000000"/>
                </a:solidFill>
                <a:latin typeface="Times New Roman" panose="02020603050405020304" pitchFamily="18" charset="0"/>
              </a:rPr>
              <a:t> theo quy </a:t>
            </a:r>
            <a:r>
              <a:rPr lang="vi-VN" sz="2400" kern="0" dirty="0" err="1">
                <a:solidFill>
                  <a:srgbClr val="000000"/>
                </a:solidFill>
                <a:latin typeface="Times New Roman" panose="02020603050405020304" pitchFamily="18" charset="0"/>
              </a:rPr>
              <a:t>hoạch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kế</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hoạch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sử</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dụng</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p>
        </p:txBody>
      </p:sp>
      <p:sp>
        <p:nvSpPr>
          <p:cNvPr id="23" name="Callout: Down Arrow 5">
            <a:extLst>
              <a:ext uri="{FF2B5EF4-FFF2-40B4-BE49-F238E27FC236}">
                <a16:creationId xmlns:a16="http://schemas.microsoft.com/office/drawing/2014/main" id="{512859DB-E186-43D2-AD0A-DA0992D55A64}"/>
              </a:ext>
            </a:extLst>
          </p:cNvPr>
          <p:cNvSpPr/>
          <p:nvPr/>
        </p:nvSpPr>
        <p:spPr>
          <a:xfrm>
            <a:off x="2450592" y="1084726"/>
            <a:ext cx="9473184" cy="1685906"/>
          </a:xfrm>
          <a:prstGeom prst="downArrowCallout">
            <a:avLst>
              <a:gd name="adj1" fmla="val 50000"/>
              <a:gd name="adj2" fmla="val 25000"/>
              <a:gd name="adj3" fmla="val 25000"/>
              <a:gd name="adj4" fmla="val 75000"/>
            </a:avLst>
          </a:prstGeom>
          <a:solidFill>
            <a:srgbClr val="9900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r>
              <a:rPr lang="en-US" sz="3200" b="1" kern="0">
                <a:solidFill>
                  <a:prstClr val="white"/>
                </a:solidFill>
                <a:latin typeface="Times New Roman" panose="02020603050405020304" pitchFamily="18" charset="0"/>
                <a:cs typeface="Times New Roman" panose="02020603050405020304" pitchFamily="18" charset="0"/>
              </a:rPr>
              <a:t>(i) Về thu hồi đất</a:t>
            </a:r>
          </a:p>
        </p:txBody>
      </p:sp>
    </p:spTree>
    <p:extLst>
      <p:ext uri="{BB962C8B-B14F-4D97-AF65-F5344CB8AC3E}">
        <p14:creationId xmlns:p14="http://schemas.microsoft.com/office/powerpoint/2010/main" val="216160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bồi thường, hỗ trợ, tái định cư, thu hồi đất</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03</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2633472"/>
            <a:ext cx="9473184" cy="4088896"/>
          </a:xfrm>
          <a:prstGeom prst="roundRect">
            <a:avLst/>
          </a:prstGeom>
          <a:solidFill>
            <a:sysClr val="window" lastClr="FFFFFF"/>
          </a:solidFill>
          <a:ln w="25400" cap="flat" cmpd="sng" algn="ctr">
            <a:solidFill>
              <a:srgbClr val="C00000"/>
            </a:solidFill>
            <a:prstDash val="solid"/>
          </a:ln>
          <a:effectLst/>
        </p:spPr>
        <p:txBody>
          <a:bodyPr rtlCol="0" anchor="ctr"/>
          <a:lstStyle/>
          <a:p>
            <a:pPr lvl="0" algn="just" eaLnBrk="0" fontAlgn="base" hangingPunct="0">
              <a:spcBef>
                <a:spcPts val="600"/>
              </a:spcBef>
              <a:spcAft>
                <a:spcPts val="600"/>
              </a:spcAft>
            </a:pPr>
            <a:r>
              <a:rPr lang="vi-VN" sz="2400" i="1" kern="0" dirty="0" err="1">
                <a:solidFill>
                  <a:srgbClr val="000000"/>
                </a:solidFill>
                <a:latin typeface="Times New Roman" panose="02020603050405020304" pitchFamily="18" charset="0"/>
              </a:rPr>
              <a:t>Nghị</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quyết</a:t>
            </a:r>
            <a:r>
              <a:rPr lang="vi-VN" sz="2400" i="1" kern="0" dirty="0">
                <a:solidFill>
                  <a:srgbClr val="000000"/>
                </a:solidFill>
                <a:latin typeface="Times New Roman" panose="02020603050405020304" pitchFamily="18" charset="0"/>
              </a:rPr>
              <a:t> yêu </a:t>
            </a:r>
            <a:r>
              <a:rPr lang="vi-VN" sz="2400" i="1" kern="0" dirty="0" err="1">
                <a:solidFill>
                  <a:srgbClr val="000000"/>
                </a:solidFill>
                <a:latin typeface="Times New Roman" panose="02020603050405020304" pitchFamily="18" charset="0"/>
              </a:rPr>
              <a:t>cầu</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cần</a:t>
            </a:r>
            <a:r>
              <a:rPr lang="vi-VN" sz="2400" i="1" kern="0" dirty="0">
                <a:solidFill>
                  <a:srgbClr val="000000"/>
                </a:solidFill>
                <a:latin typeface="Times New Roman" panose="02020603050405020304" pitchFamily="18" charset="0"/>
              </a:rPr>
              <a:t> quan tâm </a:t>
            </a:r>
            <a:r>
              <a:rPr lang="vi-VN" sz="2400" i="1" kern="0" dirty="0" err="1">
                <a:solidFill>
                  <a:srgbClr val="000000"/>
                </a:solidFill>
                <a:latin typeface="Times New Roman" panose="02020603050405020304" pitchFamily="18" charset="0"/>
              </a:rPr>
              <a:t>đến</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chính</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sách</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bồi</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thường</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đặc</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biệt</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là</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vấn</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đề</a:t>
            </a:r>
            <a:r>
              <a:rPr lang="vi-VN" sz="2400" i="1" kern="0" dirty="0">
                <a:solidFill>
                  <a:srgbClr val="000000"/>
                </a:solidFill>
                <a:latin typeface="Times New Roman" panose="02020603050405020304" pitchFamily="18" charset="0"/>
              </a:rPr>
              <a:t> an sinh cho </a:t>
            </a:r>
            <a:r>
              <a:rPr lang="vi-VN" sz="2400" i="1" kern="0" dirty="0" err="1">
                <a:solidFill>
                  <a:srgbClr val="000000"/>
                </a:solidFill>
                <a:latin typeface="Times New Roman" panose="02020603050405020304" pitchFamily="18" charset="0"/>
              </a:rPr>
              <a:t>người</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có</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đất</a:t>
            </a:r>
            <a:r>
              <a:rPr lang="vi-VN" sz="2400" i="1" kern="0" dirty="0">
                <a:solidFill>
                  <a:srgbClr val="000000"/>
                </a:solidFill>
                <a:latin typeface="Times New Roman" panose="02020603050405020304" pitchFamily="18" charset="0"/>
              </a:rPr>
              <a:t> </a:t>
            </a:r>
            <a:r>
              <a:rPr lang="vi-VN" sz="2400" i="1" kern="0" dirty="0" err="1">
                <a:solidFill>
                  <a:srgbClr val="000000"/>
                </a:solidFill>
                <a:latin typeface="Times New Roman" panose="02020603050405020304" pitchFamily="18" charset="0"/>
              </a:rPr>
              <a:t>bị</a:t>
            </a:r>
            <a:r>
              <a:rPr lang="vi-VN" sz="2400" i="1" kern="0" dirty="0">
                <a:solidFill>
                  <a:srgbClr val="000000"/>
                </a:solidFill>
                <a:latin typeface="Times New Roman" panose="02020603050405020304" pitchFamily="18" charset="0"/>
              </a:rPr>
              <a:t> thu </a:t>
            </a:r>
            <a:r>
              <a:rPr lang="vi-VN" sz="2400" i="1" kern="0" dirty="0" err="1">
                <a:solidFill>
                  <a:srgbClr val="000000"/>
                </a:solidFill>
                <a:latin typeface="Times New Roman" panose="02020603050405020304" pitchFamily="18" charset="0"/>
              </a:rPr>
              <a:t>hồi</a:t>
            </a:r>
            <a:r>
              <a:rPr lang="vi-VN" sz="2400" i="1" kern="0" dirty="0">
                <a:solidFill>
                  <a:srgbClr val="000000"/>
                </a:solidFill>
                <a:latin typeface="Times New Roman" panose="02020603050405020304" pitchFamily="18" charset="0"/>
              </a:rPr>
              <a:t>: </a:t>
            </a:r>
          </a:p>
          <a:p>
            <a:pPr lvl="0" indent="357188" algn="just" eaLnBrk="0" fontAlgn="base" hangingPunct="0">
              <a:spcBef>
                <a:spcPts val="600"/>
              </a:spcBef>
              <a:spcAft>
                <a:spcPts val="600"/>
              </a:spcAft>
              <a:buFont typeface="Wingdings" panose="05000000000000000000" pitchFamily="2" charset="2"/>
              <a:buChar char="Ø"/>
            </a:pPr>
            <a:r>
              <a:rPr lang="vi-VN" sz="2400" kern="0" dirty="0" err="1">
                <a:solidFill>
                  <a:srgbClr val="000000"/>
                </a:solidFill>
                <a:latin typeface="Times New Roman" panose="02020603050405020304" pitchFamily="18" charset="0"/>
              </a:rPr>
              <a:t>Đối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với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trường</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hợp</a:t>
            </a:r>
            <a:r>
              <a:rPr lang="vi-VN" sz="2400" kern="0" dirty="0">
                <a:solidFill>
                  <a:srgbClr val="000000"/>
                </a:solidFill>
                <a:latin typeface="Times New Roman" panose="02020603050405020304" pitchFamily="18" charset="0"/>
              </a:rPr>
              <a:t>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mà</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phải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bố</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trí</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tái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cư </a:t>
            </a:r>
            <a:r>
              <a:rPr lang="vi-VN" sz="2400" kern="0" dirty="0" err="1">
                <a:solidFill>
                  <a:srgbClr val="000000"/>
                </a:solidFill>
                <a:latin typeface="Times New Roman" panose="02020603050405020304" pitchFamily="18" charset="0"/>
              </a:rPr>
              <a:t>thì</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phải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hoàn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thành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bố</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trí</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tái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cư </a:t>
            </a:r>
            <a:r>
              <a:rPr lang="vi-VN" sz="2400" kern="0" dirty="0" err="1">
                <a:solidFill>
                  <a:srgbClr val="000000"/>
                </a:solidFill>
                <a:latin typeface="Times New Roman" panose="02020603050405020304" pitchFamily="18" charset="0"/>
              </a:rPr>
              <a:t>trước</a:t>
            </a:r>
            <a:r>
              <a:rPr lang="vi-VN" sz="2400" kern="0" dirty="0">
                <a:solidFill>
                  <a:srgbClr val="000000"/>
                </a:solidFill>
                <a:latin typeface="Times New Roman" panose="02020603050405020304" pitchFamily="18" charset="0"/>
              </a:rPr>
              <a:t> khi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p>
          <a:p>
            <a:pPr lvl="0" indent="357188" algn="just" eaLnBrk="0" fontAlgn="base" hangingPunct="0">
              <a:spcBef>
                <a:spcPts val="600"/>
              </a:spcBef>
              <a:spcAft>
                <a:spcPts val="600"/>
              </a:spcAft>
              <a:buFont typeface="Wingdings" panose="05000000000000000000" pitchFamily="2" charset="2"/>
              <a:buChar char="Ø"/>
            </a:pPr>
            <a:r>
              <a:rPr lang="vi-VN" sz="2400" kern="0" dirty="0" err="1">
                <a:solidFill>
                  <a:srgbClr val="000000"/>
                </a:solidFill>
                <a:latin typeface="Times New Roman" panose="02020603050405020304" pitchFamily="18" charset="0"/>
              </a:rPr>
              <a:t>Việc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thường</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hỗ</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trợ</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tái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cư </a:t>
            </a:r>
            <a:r>
              <a:rPr lang="vi-VN" sz="2400" kern="0" dirty="0" err="1">
                <a:solidFill>
                  <a:srgbClr val="000000"/>
                </a:solidFill>
                <a:latin typeface="Times New Roman" panose="02020603050405020304" pitchFamily="18" charset="0"/>
              </a:rPr>
              <a:t>phải</a:t>
            </a:r>
            <a:r>
              <a:rPr lang="vi-VN"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đi</a:t>
            </a:r>
            <a:r>
              <a:rPr lang="en-US"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trước</a:t>
            </a:r>
            <a:r>
              <a:rPr lang="en-US"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một</a:t>
            </a:r>
            <a:r>
              <a:rPr lang="en-US" sz="2400" kern="0" dirty="0">
                <a:solidFill>
                  <a:srgbClr val="000000"/>
                </a:solidFill>
                <a:latin typeface="Times New Roman" panose="02020603050405020304" pitchFamily="18" charset="0"/>
              </a:rPr>
              <a:t> b</a:t>
            </a:r>
            <a:r>
              <a:rPr lang="vi-VN" sz="2400" kern="0" dirty="0">
                <a:solidFill>
                  <a:srgbClr val="000000"/>
                </a:solidFill>
                <a:latin typeface="Times New Roman" panose="02020603050405020304" pitchFamily="18" charset="0"/>
              </a:rPr>
              <a:t>ư</a:t>
            </a:r>
            <a:r>
              <a:rPr lang="en-US" sz="2400" kern="0" dirty="0" err="1">
                <a:solidFill>
                  <a:srgbClr val="000000"/>
                </a:solidFill>
                <a:latin typeface="Times New Roman" panose="02020603050405020304" pitchFamily="18" charset="0"/>
              </a:rPr>
              <a:t>ớc</a:t>
            </a:r>
            <a:r>
              <a:rPr lang="en-US"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bảo</a:t>
            </a:r>
            <a:r>
              <a:rPr lang="en-US" sz="2400" kern="0" dirty="0">
                <a:solidFill>
                  <a:srgbClr val="000000"/>
                </a:solidFill>
                <a:latin typeface="Times New Roman" panose="02020603050405020304" pitchFamily="18" charset="0"/>
              </a:rPr>
              <a:t> </a:t>
            </a:r>
            <a:r>
              <a:rPr lang="en-US" sz="2400" kern="0" dirty="0" err="1">
                <a:solidFill>
                  <a:srgbClr val="000000"/>
                </a:solidFill>
                <a:latin typeface="Times New Roman" panose="02020603050405020304" pitchFamily="18" charset="0"/>
              </a:rPr>
              <a:t>đảm</a:t>
            </a:r>
            <a:r>
              <a:rPr lang="en-US" sz="2400" kern="0" dirty="0">
                <a:solidFill>
                  <a:srgbClr val="000000"/>
                </a:solidFill>
                <a:latin typeface="Times New Roman" panose="02020603050405020304" pitchFamily="18" charset="0"/>
              </a:rPr>
              <a:t> </a:t>
            </a:r>
            <a:r>
              <a:rPr lang="vi-VN" sz="2400" kern="0" dirty="0">
                <a:solidFill>
                  <a:srgbClr val="000000"/>
                </a:solidFill>
                <a:latin typeface="Times New Roman" panose="02020603050405020304" pitchFamily="18" charset="0"/>
              </a:rPr>
              <a:t>công khai, minh </a:t>
            </a:r>
            <a:r>
              <a:rPr lang="vi-VN" sz="2400" kern="0" dirty="0" err="1">
                <a:solidFill>
                  <a:srgbClr val="000000"/>
                </a:solidFill>
                <a:latin typeface="Times New Roman" panose="02020603050405020304" pitchFamily="18" charset="0"/>
              </a:rPr>
              <a:t>bạch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người</a:t>
            </a:r>
            <a:r>
              <a:rPr lang="vi-VN" sz="2400" kern="0" dirty="0">
                <a:solidFill>
                  <a:srgbClr val="000000"/>
                </a:solidFill>
                <a:latin typeface="Times New Roman" panose="02020603050405020304" pitchFamily="18" charset="0"/>
              </a:rPr>
              <a:t> dân </a:t>
            </a:r>
            <a:r>
              <a:rPr lang="vi-VN" sz="2400" kern="0" dirty="0" err="1">
                <a:solidFill>
                  <a:srgbClr val="000000"/>
                </a:solidFill>
                <a:latin typeface="Times New Roman" panose="02020603050405020304" pitchFamily="18" charset="0"/>
              </a:rPr>
              <a:t>có</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bị</a:t>
            </a:r>
            <a:r>
              <a:rPr lang="vi-VN" sz="2400" kern="0" dirty="0">
                <a:solidFill>
                  <a:srgbClr val="000000"/>
                </a:solidFill>
                <a:latin typeface="Times New Roman" panose="02020603050405020304" pitchFamily="18" charset="0"/>
              </a:rPr>
              <a:t> thu </a:t>
            </a:r>
            <a:r>
              <a:rPr lang="vi-VN" sz="2400" kern="0" dirty="0" err="1">
                <a:solidFill>
                  <a:srgbClr val="000000"/>
                </a:solidFill>
                <a:latin typeface="Times New Roman" panose="02020603050405020304" pitchFamily="18" charset="0"/>
              </a:rPr>
              <a:t>hồi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phải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có</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chỗ</a:t>
            </a:r>
            <a:r>
              <a:rPr lang="vi-VN" sz="2400" kern="0" dirty="0">
                <a:solidFill>
                  <a:srgbClr val="000000"/>
                </a:solidFill>
                <a:latin typeface="Times New Roman" panose="02020603050405020304" pitchFamily="18" charset="0"/>
              </a:rPr>
              <a:t> ở, </a:t>
            </a:r>
            <a:r>
              <a:rPr lang="vi-VN" sz="2400" kern="0" dirty="0" err="1">
                <a:solidFill>
                  <a:srgbClr val="000000"/>
                </a:solidFill>
                <a:latin typeface="Times New Roman" panose="02020603050405020304" pitchFamily="18" charset="0"/>
              </a:rPr>
              <a:t>bảo</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đảm</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cuộc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sống</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bằng</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hoặc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tốt</a:t>
            </a:r>
            <a:r>
              <a:rPr lang="vi-VN" sz="2400" kern="0" dirty="0">
                <a:solidFill>
                  <a:srgbClr val="000000"/>
                </a:solidFill>
                <a:latin typeface="Times New Roman" panose="02020603050405020304" pitchFamily="18" charset="0"/>
              </a:rPr>
              <a:t> hơn nơi ở </a:t>
            </a:r>
            <a:r>
              <a:rPr lang="vi-VN" sz="2400" kern="0" dirty="0" err="1">
                <a:solidFill>
                  <a:srgbClr val="000000"/>
                </a:solidFill>
                <a:latin typeface="Times New Roman" panose="02020603050405020304" pitchFamily="18" charset="0"/>
              </a:rPr>
              <a:t>cũ</a:t>
            </a:r>
            <a:r>
              <a:rPr lang="vi-VN" sz="2400" kern="0" dirty="0">
                <a:solidFill>
                  <a:srgbClr val="000000"/>
                </a:solidFill>
                <a:latin typeface="Times New Roman" panose="02020603050405020304" pitchFamily="18" charset="0"/>
              </a:rPr>
              <a:t>. </a:t>
            </a:r>
          </a:p>
          <a:p>
            <a:pPr lvl="0" indent="357188" algn="just" eaLnBrk="0" fontAlgn="base" hangingPunct="0">
              <a:spcBef>
                <a:spcPts val="600"/>
              </a:spcBef>
              <a:spcAft>
                <a:spcPts val="600"/>
              </a:spcAft>
              <a:buFont typeface="Wingdings" panose="05000000000000000000" pitchFamily="2" charset="2"/>
              <a:buChar char="Ø"/>
            </a:pPr>
            <a:r>
              <a:rPr lang="vi-VN" sz="2400" kern="0" dirty="0" err="1">
                <a:solidFill>
                  <a:srgbClr val="000000"/>
                </a:solidFill>
                <a:latin typeface="Times New Roman" panose="02020603050405020304" pitchFamily="18" charset="0"/>
              </a:rPr>
              <a:t>Thực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hiện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có</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hiệu</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quả</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việc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đào</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tạo</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nghề</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tạo</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việc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làm</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tổ</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chức</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lại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sản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xuất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ổn</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định</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đời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sống</a:t>
            </a:r>
            <a:r>
              <a:rPr lang="vi-VN" sz="2400" kern="0" dirty="0">
                <a:solidFill>
                  <a:srgbClr val="000000"/>
                </a:solidFill>
                <a:latin typeface="Times New Roman" panose="02020603050405020304" pitchFamily="18" charset="0"/>
              </a:rPr>
              <a:t> cho </a:t>
            </a:r>
            <a:r>
              <a:rPr lang="vi-VN" sz="2400" kern="0" dirty="0" err="1">
                <a:solidFill>
                  <a:srgbClr val="000000"/>
                </a:solidFill>
                <a:latin typeface="Times New Roman" panose="02020603050405020304" pitchFamily="18" charset="0"/>
              </a:rPr>
              <a:t>người</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có</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đất</a:t>
            </a:r>
            <a:r>
              <a:rPr lang="vi-VN" sz="2400" kern="0" dirty="0">
                <a:solidFill>
                  <a:srgbClr val="000000"/>
                </a:solidFill>
                <a:latin typeface="Times New Roman" panose="02020603050405020304" pitchFamily="18" charset="0"/>
              </a:rPr>
              <a:t> </a:t>
            </a:r>
            <a:r>
              <a:rPr lang="vi-VN" sz="2400" kern="0" dirty="0" err="1">
                <a:solidFill>
                  <a:srgbClr val="000000"/>
                </a:solidFill>
                <a:latin typeface="Times New Roman" panose="02020603050405020304" pitchFamily="18" charset="0"/>
              </a:rPr>
              <a:t>bị</a:t>
            </a:r>
            <a:r>
              <a:rPr lang="vi-VN" sz="2400" kern="0" dirty="0">
                <a:solidFill>
                  <a:srgbClr val="000000"/>
                </a:solidFill>
                <a:latin typeface="Times New Roman" panose="02020603050405020304" pitchFamily="18" charset="0"/>
              </a:rPr>
              <a:t> thu </a:t>
            </a:r>
            <a:r>
              <a:rPr lang="vi-VN" sz="2400" kern="0" dirty="0" err="1">
                <a:solidFill>
                  <a:srgbClr val="000000"/>
                </a:solidFill>
                <a:latin typeface="Times New Roman" panose="02020603050405020304" pitchFamily="18" charset="0"/>
              </a:rPr>
              <a:t>hồi</a:t>
            </a:r>
            <a:endParaRPr lang="vi-VN" sz="2400" kern="0" dirty="0">
              <a:solidFill>
                <a:srgbClr val="000000"/>
              </a:solidFill>
              <a:latin typeface="Times New Roman" panose="02020603050405020304" pitchFamily="18" charset="0"/>
            </a:endParaRPr>
          </a:p>
        </p:txBody>
      </p:sp>
      <p:sp>
        <p:nvSpPr>
          <p:cNvPr id="23" name="Callout: Down Arrow 5">
            <a:extLst>
              <a:ext uri="{FF2B5EF4-FFF2-40B4-BE49-F238E27FC236}">
                <a16:creationId xmlns:a16="http://schemas.microsoft.com/office/drawing/2014/main" id="{512859DB-E186-43D2-AD0A-DA0992D55A64}"/>
              </a:ext>
            </a:extLst>
          </p:cNvPr>
          <p:cNvSpPr/>
          <p:nvPr/>
        </p:nvSpPr>
        <p:spPr>
          <a:xfrm>
            <a:off x="2450592" y="1084726"/>
            <a:ext cx="9473184" cy="1685906"/>
          </a:xfrm>
          <a:prstGeom prst="downArrowCallout">
            <a:avLst>
              <a:gd name="adj1" fmla="val 50000"/>
              <a:gd name="adj2" fmla="val 25000"/>
              <a:gd name="adj3" fmla="val 25000"/>
              <a:gd name="adj4" fmla="val 75000"/>
            </a:avLst>
          </a:prstGeom>
          <a:solidFill>
            <a:srgbClr val="9900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r>
              <a:rPr lang="vi-VN" sz="3200" b="1" kern="0">
                <a:solidFill>
                  <a:prstClr val="white"/>
                </a:solidFill>
                <a:latin typeface="Times New Roman" panose="02020603050405020304" pitchFamily="18" charset="0"/>
                <a:cs typeface="Times New Roman" panose="02020603050405020304" pitchFamily="18" charset="0"/>
              </a:rPr>
              <a:t>(ii) Hài hòa lợi ích giữa người sử dụng đất, </a:t>
            </a:r>
          </a:p>
          <a:p>
            <a:pPr lvl="0" algn="ctr" eaLnBrk="0" fontAlgn="base" hangingPunct="0"/>
            <a:r>
              <a:rPr lang="vi-VN" sz="3200" b="1" kern="0">
                <a:solidFill>
                  <a:prstClr val="white"/>
                </a:solidFill>
                <a:latin typeface="Times New Roman" panose="02020603050405020304" pitchFamily="18" charset="0"/>
                <a:cs typeface="Times New Roman" panose="02020603050405020304" pitchFamily="18" charset="0"/>
              </a:rPr>
              <a:t>Nhà nước, nhà đầu tư</a:t>
            </a:r>
          </a:p>
        </p:txBody>
      </p:sp>
    </p:spTree>
    <p:extLst>
      <p:ext uri="{BB962C8B-B14F-4D97-AF65-F5344CB8AC3E}">
        <p14:creationId xmlns:p14="http://schemas.microsoft.com/office/powerpoint/2010/main" val="3212605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bồi thường, hỗ trợ, tái định cư, thu hồi đất</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03</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2633472"/>
            <a:ext cx="9473184" cy="4088896"/>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ct val="0"/>
              </a:spcBef>
              <a:spcAft>
                <a:spcPct val="0"/>
              </a:spcAft>
            </a:pPr>
            <a:r>
              <a:rPr lang="vi-VN" sz="2800" b="1" kern="0" dirty="0" err="1">
                <a:solidFill>
                  <a:srgbClr val="000000"/>
                </a:solidFill>
                <a:latin typeface="Times New Roman" panose="02020603050405020304" pitchFamily="18" charset="0"/>
              </a:rPr>
              <a:t>Điểm</a:t>
            </a:r>
            <a:r>
              <a:rPr lang="vi-VN" sz="2800" b="1" kern="0" dirty="0">
                <a:solidFill>
                  <a:srgbClr val="000000"/>
                </a:solidFill>
                <a:latin typeface="Times New Roman" panose="02020603050405020304" pitchFamily="18" charset="0"/>
              </a:rPr>
              <a:t> </a:t>
            </a:r>
            <a:r>
              <a:rPr lang="vi-VN" sz="2800" b="1" kern="0" dirty="0" err="1">
                <a:solidFill>
                  <a:srgbClr val="000000"/>
                </a:solidFill>
                <a:latin typeface="Times New Roman" panose="02020603050405020304" pitchFamily="18" charset="0"/>
              </a:rPr>
              <a:t>mới</a:t>
            </a:r>
            <a:r>
              <a:rPr lang="vi-VN" sz="2800" b="1"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là</a:t>
            </a:r>
            <a:r>
              <a:rPr lang="vi-VN" sz="2800" kern="0" dirty="0">
                <a:solidFill>
                  <a:srgbClr val="000000"/>
                </a:solidFill>
                <a:latin typeface="Times New Roman" panose="02020603050405020304" pitchFamily="18" charset="0"/>
              </a:rPr>
              <a:t> cho cơ </a:t>
            </a:r>
            <a:r>
              <a:rPr lang="vi-VN" sz="2800" kern="0" dirty="0" err="1">
                <a:solidFill>
                  <a:srgbClr val="000000"/>
                </a:solidFill>
                <a:latin typeface="Times New Roman" panose="02020603050405020304" pitchFamily="18" charset="0"/>
              </a:rPr>
              <a:t>chế</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góp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quyền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sử</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dụng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đối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tổ</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chức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hộ</a:t>
            </a:r>
            <a:r>
              <a:rPr lang="vi-VN" sz="2800" kern="0" dirty="0">
                <a:solidFill>
                  <a:srgbClr val="000000"/>
                </a:solidFill>
                <a:latin typeface="Times New Roman" panose="02020603050405020304" pitchFamily="18" charset="0"/>
              </a:rPr>
              <a:t> gia </a:t>
            </a:r>
            <a:r>
              <a:rPr lang="vi-VN" sz="2800" kern="0" dirty="0" err="1">
                <a:solidFill>
                  <a:srgbClr val="000000"/>
                </a:solidFill>
                <a:latin typeface="Times New Roman" panose="02020603050405020304" pitchFamily="18" charset="0"/>
              </a:rPr>
              <a:t>đình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cá</a:t>
            </a:r>
            <a:r>
              <a:rPr lang="vi-VN" sz="2800" kern="0" dirty="0">
                <a:solidFill>
                  <a:srgbClr val="000000"/>
                </a:solidFill>
                <a:latin typeface="Times New Roman" panose="02020603050405020304" pitchFamily="18" charset="0"/>
              </a:rPr>
              <a:t> nhân, </a:t>
            </a:r>
            <a:r>
              <a:rPr lang="vi-VN" sz="2800" kern="0" dirty="0" err="1">
                <a:solidFill>
                  <a:srgbClr val="000000"/>
                </a:solidFill>
                <a:latin typeface="Times New Roman" panose="02020603050405020304" pitchFamily="18" charset="0"/>
              </a:rPr>
              <a:t>điều</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chỉnh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lại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đai </a:t>
            </a:r>
            <a:r>
              <a:rPr lang="vi-VN" sz="2800" kern="0" dirty="0" err="1">
                <a:solidFill>
                  <a:srgbClr val="000000"/>
                </a:solidFill>
                <a:latin typeface="Times New Roman" panose="02020603050405020304" pitchFamily="18" charset="0"/>
              </a:rPr>
              <a:t>đối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các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dự</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án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phát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triển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chỉnh</a:t>
            </a:r>
            <a:r>
              <a:rPr lang="vi-VN" sz="2800" kern="0" dirty="0">
                <a:solidFill>
                  <a:srgbClr val="000000"/>
                </a:solidFill>
                <a:latin typeface="Times New Roman" panose="02020603050405020304" pitchFamily="18" charset="0"/>
              </a:rPr>
              <a:t> trang đô </a:t>
            </a:r>
            <a:r>
              <a:rPr lang="vi-VN" sz="2800" kern="0" dirty="0" err="1">
                <a:solidFill>
                  <a:srgbClr val="000000"/>
                </a:solidFill>
                <a:latin typeface="Times New Roman" panose="02020603050405020304" pitchFamily="18" charset="0"/>
              </a:rPr>
              <a:t>thị</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và</a:t>
            </a:r>
            <a:r>
              <a:rPr lang="vi-VN" sz="2800" kern="0" dirty="0">
                <a:solidFill>
                  <a:srgbClr val="000000"/>
                </a:solidFill>
                <a:latin typeface="Times New Roman" panose="02020603050405020304" pitchFamily="18" charset="0"/>
              </a:rPr>
              <a:t> khu dân cư nông thôn; </a:t>
            </a:r>
            <a:r>
              <a:rPr lang="vi-VN" sz="2800" kern="0" dirty="0" err="1">
                <a:solidFill>
                  <a:srgbClr val="000000"/>
                </a:solidFill>
                <a:latin typeface="Times New Roman" panose="02020603050405020304" pitchFamily="18" charset="0"/>
              </a:rPr>
              <a:t>đồng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thời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đối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các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dự</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án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phát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triển</a:t>
            </a:r>
            <a:r>
              <a:rPr lang="vi-VN" sz="2800" kern="0" dirty="0">
                <a:solidFill>
                  <a:srgbClr val="000000"/>
                </a:solidFill>
                <a:latin typeface="Times New Roman" panose="02020603050405020304" pitchFamily="18" charset="0"/>
              </a:rPr>
              <a:t> KTXH </a:t>
            </a:r>
            <a:r>
              <a:rPr lang="vi-VN" sz="2800" kern="0" dirty="0" err="1">
                <a:solidFill>
                  <a:srgbClr val="000000"/>
                </a:solidFill>
                <a:latin typeface="Times New Roman" panose="02020603050405020304" pitchFamily="18" charset="0"/>
              </a:rPr>
              <a:t>phù</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hợp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quy </a:t>
            </a:r>
            <a:r>
              <a:rPr lang="vi-VN" sz="2800" kern="0" dirty="0" err="1">
                <a:solidFill>
                  <a:srgbClr val="000000"/>
                </a:solidFill>
                <a:latin typeface="Times New Roman" panose="02020603050405020304" pitchFamily="18" charset="0"/>
              </a:rPr>
              <a:t>hoạch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và</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kế</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hoạch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sử</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dụng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sẽ</a:t>
            </a:r>
            <a:r>
              <a:rPr lang="vi-VN" sz="2800" kern="0" dirty="0">
                <a:solidFill>
                  <a:srgbClr val="000000"/>
                </a:solidFill>
                <a:latin typeface="Times New Roman" panose="02020603050405020304" pitchFamily="18" charset="0"/>
              </a:rPr>
              <a:t> xây </a:t>
            </a:r>
            <a:r>
              <a:rPr lang="vi-VN" sz="2800" kern="0" dirty="0" err="1">
                <a:solidFill>
                  <a:srgbClr val="000000"/>
                </a:solidFill>
                <a:latin typeface="Times New Roman" panose="02020603050405020304" pitchFamily="18" charset="0"/>
              </a:rPr>
              <a:t>dựng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và</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hoàn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thiện</a:t>
            </a:r>
            <a:r>
              <a:rPr lang="vi-VN" sz="2800" kern="0" dirty="0">
                <a:solidFill>
                  <a:srgbClr val="000000"/>
                </a:solidFill>
                <a:latin typeface="Times New Roman" panose="02020603050405020304" pitchFamily="18" charset="0"/>
              </a:rPr>
              <a:t> cơ </a:t>
            </a:r>
            <a:r>
              <a:rPr lang="vi-VN" sz="2800" kern="0" dirty="0" err="1">
                <a:solidFill>
                  <a:srgbClr val="000000"/>
                </a:solidFill>
                <a:latin typeface="Times New Roman" panose="02020603050405020304" pitchFamily="18" charset="0"/>
              </a:rPr>
              <a:t>chế</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chính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sách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để</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tổ</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chức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hộ</a:t>
            </a:r>
            <a:r>
              <a:rPr lang="vi-VN" sz="2800" kern="0" dirty="0">
                <a:solidFill>
                  <a:srgbClr val="000000"/>
                </a:solidFill>
                <a:latin typeface="Times New Roman" panose="02020603050405020304" pitchFamily="18" charset="0"/>
              </a:rPr>
              <a:t> gia </a:t>
            </a:r>
            <a:r>
              <a:rPr lang="vi-VN" sz="2800" kern="0" dirty="0" err="1">
                <a:solidFill>
                  <a:srgbClr val="000000"/>
                </a:solidFill>
                <a:latin typeface="Times New Roman" panose="02020603050405020304" pitchFamily="18" charset="0"/>
              </a:rPr>
              <a:t>đình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cá</a:t>
            </a:r>
            <a:r>
              <a:rPr lang="vi-VN" sz="2800" kern="0" dirty="0">
                <a:solidFill>
                  <a:srgbClr val="000000"/>
                </a:solidFill>
                <a:latin typeface="Times New Roman" panose="02020603050405020304" pitchFamily="18" charset="0"/>
              </a:rPr>
              <a:t> nhân </a:t>
            </a:r>
            <a:r>
              <a:rPr lang="vi-VN" sz="2800" kern="0" dirty="0" err="1">
                <a:solidFill>
                  <a:srgbClr val="000000"/>
                </a:solidFill>
                <a:latin typeface="Times New Roman" panose="02020603050405020304" pitchFamily="18" charset="0"/>
              </a:rPr>
              <a:t>có</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quyền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sử</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dụng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tham gia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nhà</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đầu</a:t>
            </a:r>
            <a:r>
              <a:rPr lang="vi-VN" sz="2800" kern="0" dirty="0">
                <a:solidFill>
                  <a:srgbClr val="000000"/>
                </a:solidFill>
                <a:latin typeface="Times New Roman" panose="02020603050405020304" pitchFamily="18" charset="0"/>
              </a:rPr>
              <a:t> tư </a:t>
            </a:r>
            <a:r>
              <a:rPr lang="vi-VN" sz="2800" kern="0" dirty="0" err="1">
                <a:solidFill>
                  <a:srgbClr val="000000"/>
                </a:solidFill>
                <a:latin typeface="Times New Roman" panose="02020603050405020304" pitchFamily="18" charset="0"/>
              </a:rPr>
              <a:t>để</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thực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hiện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các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dự</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án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dưới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hình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thức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chuyển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nhượng</a:t>
            </a:r>
            <a:r>
              <a:rPr lang="vi-VN" sz="2800" kern="0" dirty="0">
                <a:solidFill>
                  <a:srgbClr val="000000"/>
                </a:solidFill>
                <a:latin typeface="Times New Roman" panose="02020603050405020304" pitchFamily="18" charset="0"/>
              </a:rPr>
              <a:t>, cho thuê, </a:t>
            </a:r>
            <a:r>
              <a:rPr lang="vi-VN" sz="2800" kern="0" dirty="0" err="1">
                <a:solidFill>
                  <a:srgbClr val="000000"/>
                </a:solidFill>
                <a:latin typeface="Times New Roman" panose="02020603050405020304" pitchFamily="18" charset="0"/>
              </a:rPr>
              <a:t>góp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vốn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bằng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quyền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sử</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dụng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a:t>
            </a:r>
          </a:p>
        </p:txBody>
      </p:sp>
      <p:sp>
        <p:nvSpPr>
          <p:cNvPr id="23" name="Callout: Down Arrow 5">
            <a:extLst>
              <a:ext uri="{FF2B5EF4-FFF2-40B4-BE49-F238E27FC236}">
                <a16:creationId xmlns:a16="http://schemas.microsoft.com/office/drawing/2014/main" id="{512859DB-E186-43D2-AD0A-DA0992D55A64}"/>
              </a:ext>
            </a:extLst>
          </p:cNvPr>
          <p:cNvSpPr/>
          <p:nvPr/>
        </p:nvSpPr>
        <p:spPr>
          <a:xfrm>
            <a:off x="2450592" y="1084726"/>
            <a:ext cx="9473184" cy="1685906"/>
          </a:xfrm>
          <a:prstGeom prst="downArrowCallout">
            <a:avLst>
              <a:gd name="adj1" fmla="val 50000"/>
              <a:gd name="adj2" fmla="val 25000"/>
              <a:gd name="adj3" fmla="val 25000"/>
              <a:gd name="adj4" fmla="val 75000"/>
            </a:avLst>
          </a:prstGeom>
          <a:solidFill>
            <a:srgbClr val="9900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r>
              <a:rPr lang="vi-VN" sz="3200" b="1" kern="0">
                <a:solidFill>
                  <a:prstClr val="white"/>
                </a:solidFill>
                <a:latin typeface="Times New Roman" panose="02020603050405020304" pitchFamily="18" charset="0"/>
                <a:cs typeface="Times New Roman" panose="02020603050405020304" pitchFamily="18" charset="0"/>
              </a:rPr>
              <a:t>(iii) Tiếp tục vận hành các cơ chế chuyển dịch tự nguyện theo thể chế kinh tế thị trường </a:t>
            </a:r>
          </a:p>
        </p:txBody>
      </p:sp>
    </p:spTree>
    <p:extLst>
      <p:ext uri="{BB962C8B-B14F-4D97-AF65-F5344CB8AC3E}">
        <p14:creationId xmlns:p14="http://schemas.microsoft.com/office/powerpoint/2010/main" val="2986973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bồi thường, hỗ trợ, tái định cư, thu hồi đất</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03</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2633472"/>
            <a:ext cx="9473184" cy="4088896"/>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ts val="600"/>
              </a:spcBef>
              <a:spcAft>
                <a:spcPts val="600"/>
              </a:spcAft>
              <a:buFont typeface="Wingdings" panose="05000000000000000000" pitchFamily="2" charset="2"/>
              <a:buChar char="Ø"/>
            </a:pPr>
            <a:r>
              <a:rPr lang="vi-VN" sz="2600" kern="0" dirty="0" err="1">
                <a:solidFill>
                  <a:srgbClr val="000000"/>
                </a:solidFill>
                <a:latin typeface="Times New Roman" panose="02020603050405020304" pitchFamily="18" charset="0"/>
              </a:rPr>
              <a:t>Tiếp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tục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thực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hiện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điểm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sớm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tổng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kết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chủ</a:t>
            </a:r>
            <a:r>
              <a:rPr lang="vi-VN" sz="2600" kern="0" dirty="0">
                <a:solidFill>
                  <a:srgbClr val="000000"/>
                </a:solidFill>
                <a:latin typeface="Times New Roman" panose="02020603050405020304" pitchFamily="18" charset="0"/>
              </a:rPr>
              <a:t> trương </a:t>
            </a:r>
            <a:r>
              <a:rPr lang="vi-VN" sz="2600" kern="0" dirty="0" err="1">
                <a:solidFill>
                  <a:srgbClr val="000000"/>
                </a:solidFill>
                <a:latin typeface="Times New Roman" panose="02020603050405020304" pitchFamily="18" charset="0"/>
              </a:rPr>
              <a:t>tách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dự</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án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bồi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thường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hỗ</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trợ</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tái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định</a:t>
            </a:r>
            <a:r>
              <a:rPr lang="vi-VN" sz="2600" kern="0" dirty="0">
                <a:solidFill>
                  <a:srgbClr val="000000"/>
                </a:solidFill>
                <a:latin typeface="Times New Roman" panose="02020603050405020304" pitchFamily="18" charset="0"/>
              </a:rPr>
              <a:t> cư ra </a:t>
            </a:r>
            <a:r>
              <a:rPr lang="vi-VN" sz="2600" kern="0" dirty="0" err="1">
                <a:solidFill>
                  <a:srgbClr val="000000"/>
                </a:solidFill>
                <a:latin typeface="Times New Roman" panose="02020603050405020304" pitchFamily="18" charset="0"/>
              </a:rPr>
              <a:t>khỏi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dự</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án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đầu</a:t>
            </a:r>
            <a:r>
              <a:rPr lang="vi-VN" sz="2600" kern="0" dirty="0">
                <a:solidFill>
                  <a:srgbClr val="000000"/>
                </a:solidFill>
                <a:latin typeface="Times New Roman" panose="02020603050405020304" pitchFamily="18" charset="0"/>
              </a:rPr>
              <a:t> tư </a:t>
            </a:r>
            <a:r>
              <a:rPr lang="vi-VN" sz="2600" kern="0" dirty="0" err="1">
                <a:solidFill>
                  <a:srgbClr val="000000"/>
                </a:solidFill>
                <a:latin typeface="Times New Roman" panose="02020603050405020304" pitchFamily="18" charset="0"/>
              </a:rPr>
              <a:t>để</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thực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hiện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trước</a:t>
            </a:r>
            <a:r>
              <a:rPr lang="vi-VN" sz="2600" kern="0" dirty="0">
                <a:solidFill>
                  <a:srgbClr val="000000"/>
                </a:solidFill>
                <a:latin typeface="Times New Roman" panose="02020603050405020304" pitchFamily="18" charset="0"/>
              </a:rPr>
              <a:t>. </a:t>
            </a:r>
          </a:p>
          <a:p>
            <a:pPr lvl="0" indent="357188" algn="just" eaLnBrk="0" fontAlgn="base" hangingPunct="0">
              <a:spcBef>
                <a:spcPts val="600"/>
              </a:spcBef>
              <a:spcAft>
                <a:spcPts val="600"/>
              </a:spcAft>
              <a:buFont typeface="Wingdings" panose="05000000000000000000" pitchFamily="2" charset="2"/>
              <a:buChar char="Ø"/>
            </a:pPr>
            <a:r>
              <a:rPr lang="vi-VN" sz="2600" kern="0" dirty="0" err="1">
                <a:solidFill>
                  <a:srgbClr val="000000"/>
                </a:solidFill>
                <a:latin typeface="Times New Roman" panose="02020603050405020304" pitchFamily="18" charset="0"/>
              </a:rPr>
              <a:t>Hoàn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thiện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tổ</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chức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bộ</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máy</a:t>
            </a:r>
            <a:r>
              <a:rPr lang="vi-VN" sz="2600" kern="0" dirty="0">
                <a:solidFill>
                  <a:srgbClr val="000000"/>
                </a:solidFill>
                <a:latin typeface="Times New Roman" panose="02020603050405020304" pitchFamily="18" charset="0"/>
              </a:rPr>
              <a:t>, cơ </a:t>
            </a:r>
            <a:r>
              <a:rPr lang="vi-VN" sz="2600" kern="0" dirty="0" err="1">
                <a:solidFill>
                  <a:srgbClr val="000000"/>
                </a:solidFill>
                <a:latin typeface="Times New Roman" panose="02020603050405020304" pitchFamily="18" charset="0"/>
              </a:rPr>
              <a:t>chế</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hoạt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động</a:t>
            </a:r>
            <a:r>
              <a:rPr lang="vi-VN" sz="2600" kern="0" dirty="0">
                <a:solidFill>
                  <a:srgbClr val="000000"/>
                </a:solidFill>
                <a:latin typeface="Times New Roman" panose="02020603050405020304" pitchFamily="18" charset="0"/>
              </a:rPr>
              <a:t>, cơ </a:t>
            </a:r>
            <a:r>
              <a:rPr lang="vi-VN" sz="2600" kern="0" dirty="0" err="1">
                <a:solidFill>
                  <a:srgbClr val="000000"/>
                </a:solidFill>
                <a:latin typeface="Times New Roman" panose="02020603050405020304" pitchFamily="18" charset="0"/>
              </a:rPr>
              <a:t>chế</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tài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chính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của</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tổ</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chức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phát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triển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quỹ</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en-US" sz="2600" kern="0" dirty="0">
                <a:solidFill>
                  <a:srgbClr val="000000"/>
                </a:solidFill>
                <a:latin typeface="Times New Roman" panose="02020603050405020304" pitchFamily="18" charset="0"/>
              </a:rPr>
              <a: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bảo</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đảm</a:t>
            </a:r>
            <a:r>
              <a:rPr lang="vi-VN" sz="2600" kern="0" dirty="0">
                <a:solidFill>
                  <a:srgbClr val="000000"/>
                </a:solidFill>
                <a:latin typeface="Times New Roman" panose="02020603050405020304" pitchFamily="18" charset="0"/>
              </a:rPr>
              <a:t> tinh </a:t>
            </a:r>
            <a:r>
              <a:rPr lang="vi-VN" sz="2600" kern="0" dirty="0" err="1">
                <a:solidFill>
                  <a:srgbClr val="000000"/>
                </a:solidFill>
                <a:latin typeface="Times New Roman" panose="02020603050405020304" pitchFamily="18" charset="0"/>
              </a:rPr>
              <a:t>gọn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hoạt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động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hiệu</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quả</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đủ</a:t>
            </a:r>
            <a:r>
              <a:rPr lang="vi-VN" sz="2600" kern="0" dirty="0">
                <a:solidFill>
                  <a:srgbClr val="000000"/>
                </a:solidFill>
                <a:latin typeface="Times New Roman" panose="02020603050405020304" pitchFamily="18" charset="0"/>
              </a:rPr>
              <a:t> năng </a:t>
            </a:r>
            <a:r>
              <a:rPr lang="vi-VN" sz="2600" kern="0" dirty="0" err="1">
                <a:solidFill>
                  <a:srgbClr val="000000"/>
                </a:solidFill>
                <a:latin typeface="Times New Roman" panose="02020603050405020304" pitchFamily="18" charset="0"/>
              </a:rPr>
              <a:t>lực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tạo</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lập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quản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lý</a:t>
            </a:r>
            <a:r>
              <a:rPr lang="vi-VN" sz="2600" kern="0" dirty="0">
                <a:solidFill>
                  <a:srgbClr val="000000"/>
                </a:solidFill>
                <a:latin typeface="Times New Roman" panose="02020603050405020304" pitchFamily="18" charset="0"/>
              </a:rPr>
              <a:t>, khai </a:t>
            </a:r>
            <a:r>
              <a:rPr lang="vi-VN" sz="2600" kern="0" dirty="0" err="1">
                <a:solidFill>
                  <a:srgbClr val="000000"/>
                </a:solidFill>
                <a:latin typeface="Times New Roman" panose="02020603050405020304" pitchFamily="18" charset="0"/>
              </a:rPr>
              <a:t>thác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quỹ</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a:t>
            </a:r>
          </a:p>
        </p:txBody>
      </p:sp>
      <p:sp>
        <p:nvSpPr>
          <p:cNvPr id="23" name="Callout: Down Arrow 5">
            <a:extLst>
              <a:ext uri="{FF2B5EF4-FFF2-40B4-BE49-F238E27FC236}">
                <a16:creationId xmlns:a16="http://schemas.microsoft.com/office/drawing/2014/main" id="{512859DB-E186-43D2-AD0A-DA0992D55A64}"/>
              </a:ext>
            </a:extLst>
          </p:cNvPr>
          <p:cNvSpPr/>
          <p:nvPr/>
        </p:nvSpPr>
        <p:spPr>
          <a:xfrm>
            <a:off x="2450592" y="1084726"/>
            <a:ext cx="9473184" cy="1685906"/>
          </a:xfrm>
          <a:prstGeom prst="downArrowCallout">
            <a:avLst>
              <a:gd name="adj1" fmla="val 50000"/>
              <a:gd name="adj2" fmla="val 25000"/>
              <a:gd name="adj3" fmla="val 25000"/>
              <a:gd name="adj4" fmla="val 75000"/>
            </a:avLst>
          </a:prstGeom>
          <a:solidFill>
            <a:srgbClr val="9900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r>
              <a:rPr lang="vi-VN" sz="3200" b="1" kern="0">
                <a:solidFill>
                  <a:prstClr val="white"/>
                </a:solidFill>
                <a:latin typeface="Times New Roman" panose="02020603050405020304" pitchFamily="18" charset="0"/>
                <a:cs typeface="Times New Roman" panose="02020603050405020304" pitchFamily="18" charset="0"/>
              </a:rPr>
              <a:t>(iv) Giải quyết tình trạng chậm triển khai dự án </a:t>
            </a:r>
          </a:p>
          <a:p>
            <a:pPr lvl="0" algn="ctr" eaLnBrk="0" fontAlgn="base" hangingPunct="0"/>
            <a:r>
              <a:rPr lang="vi-VN" sz="3200" b="1" kern="0">
                <a:solidFill>
                  <a:prstClr val="white"/>
                </a:solidFill>
                <a:latin typeface="Times New Roman" panose="02020603050405020304" pitchFamily="18" charset="0"/>
                <a:cs typeface="Times New Roman" panose="02020603050405020304" pitchFamily="18" charset="0"/>
              </a:rPr>
              <a:t>do chậm bàn giao mặt bằng</a:t>
            </a:r>
          </a:p>
        </p:txBody>
      </p:sp>
    </p:spTree>
    <p:extLst>
      <p:ext uri="{BB962C8B-B14F-4D97-AF65-F5344CB8AC3E}">
        <p14:creationId xmlns:p14="http://schemas.microsoft.com/office/powerpoint/2010/main" val="30151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0"/>
            <a:ext cx="10539984" cy="646331"/>
          </a:xfrm>
          <a:prstGeom prst="rect">
            <a:avLst/>
          </a:prstGeom>
        </p:spPr>
        <p:txBody>
          <a:bodyPr wrap="square">
            <a:spAutoFit/>
          </a:bodyPr>
          <a:lstStyle/>
          <a:p>
            <a:pPr marL="4572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CÁC YẾU TỐ NỀN TẢNG</a:t>
            </a:r>
          </a:p>
        </p:txBody>
      </p:sp>
      <p:sp>
        <p:nvSpPr>
          <p:cNvPr id="77" name="Freeform 76"/>
          <p:cNvSpPr/>
          <p:nvPr/>
        </p:nvSpPr>
        <p:spPr>
          <a:xfrm>
            <a:off x="295564" y="975180"/>
            <a:ext cx="11652595" cy="1860383"/>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solidFill>
            <a:sysClr val="window" lastClr="FFFFFF"/>
          </a:solidFill>
          <a:ln w="25400" cap="flat" cmpd="sng" algn="ctr">
            <a:solidFill>
              <a:srgbClr val="C0504D"/>
            </a:solidFill>
            <a:prstDash val="solid"/>
          </a:ln>
          <a:effectLst/>
        </p:spPr>
        <p:txBody>
          <a:bodyPr anchor="ctr"/>
          <a:lstStyle/>
          <a:p>
            <a:pPr lvl="0" algn="just" eaLnBrk="0" fontAlgn="base" hangingPunct="0">
              <a:spcBef>
                <a:spcPct val="0"/>
              </a:spcBef>
              <a:spcAft>
                <a:spcPct val="0"/>
              </a:spcAft>
              <a:defRPr/>
            </a:pPr>
            <a:r>
              <a:rPr lang="vi-VN" sz="2400" kern="0" dirty="0">
                <a:solidFill>
                  <a:prstClr val="black"/>
                </a:solidFill>
                <a:latin typeface="Times New Roman" pitchFamily="18" charset="0"/>
                <a:cs typeface="Times New Roman" pitchFamily="18" charset="0"/>
              </a:rPr>
              <a:t>Trên cơ </a:t>
            </a:r>
            <a:r>
              <a:rPr lang="vi-VN" sz="2400" kern="0" dirty="0" err="1">
                <a:solidFill>
                  <a:prstClr val="black"/>
                </a:solidFill>
                <a:latin typeface="Times New Roman" pitchFamily="18" charset="0"/>
                <a:cs typeface="Times New Roman" pitchFamily="18" charset="0"/>
              </a:rPr>
              <a:t>sở</a:t>
            </a:r>
            <a:r>
              <a:rPr lang="vi-VN" sz="2400" kern="0" dirty="0">
                <a:solidFill>
                  <a:prstClr val="black"/>
                </a:solidFill>
                <a:latin typeface="Times New Roman" pitchFamily="18" charset="0"/>
                <a:cs typeface="Times New Roman" pitchFamily="18" charset="0"/>
              </a:rPr>
              <a:t> Cương </a:t>
            </a:r>
            <a:r>
              <a:rPr lang="vi-VN" sz="2400" kern="0" dirty="0" err="1">
                <a:solidFill>
                  <a:prstClr val="black"/>
                </a:solidFill>
                <a:latin typeface="Times New Roman" pitchFamily="18" charset="0"/>
                <a:cs typeface="Times New Roman" pitchFamily="18" charset="0"/>
              </a:rPr>
              <a:t>lĩnh</a:t>
            </a:r>
            <a:r>
              <a:rPr lang="vi-VN" sz="2400" kern="0" dirty="0">
                <a:solidFill>
                  <a:prstClr val="black"/>
                </a:solidFill>
                <a:latin typeface="Times New Roman" pitchFamily="18" charset="0"/>
                <a:cs typeface="Times New Roman" pitchFamily="18" charset="0"/>
              </a:rPr>
              <a:t> 2011, </a:t>
            </a:r>
            <a:r>
              <a:rPr lang="vi-VN" sz="2400" kern="0" dirty="0" err="1">
                <a:solidFill>
                  <a:prstClr val="black"/>
                </a:solidFill>
                <a:latin typeface="Times New Roman" pitchFamily="18" charset="0"/>
                <a:cs typeface="Times New Roman" pitchFamily="18" charset="0"/>
              </a:rPr>
              <a:t>các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chủ</a:t>
            </a:r>
            <a:r>
              <a:rPr lang="vi-VN" sz="2400" kern="0" dirty="0">
                <a:solidFill>
                  <a:prstClr val="black"/>
                </a:solidFill>
                <a:latin typeface="Times New Roman" pitchFamily="18" charset="0"/>
                <a:cs typeface="Times New Roman" pitchFamily="18" charset="0"/>
              </a:rPr>
              <a:t> trương, </a:t>
            </a:r>
            <a:r>
              <a:rPr lang="vi-VN" sz="2400" kern="0" dirty="0" err="1">
                <a:solidFill>
                  <a:prstClr val="black"/>
                </a:solidFill>
                <a:latin typeface="Times New Roman" pitchFamily="18" charset="0"/>
                <a:cs typeface="Times New Roman" pitchFamily="18" charset="0"/>
              </a:rPr>
              <a:t>đường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lối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Nghị</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quyết</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của</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Đảng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chúng</a:t>
            </a:r>
            <a:r>
              <a:rPr lang="vi-VN" sz="2400" kern="0" dirty="0">
                <a:solidFill>
                  <a:prstClr val="black"/>
                </a:solidFill>
                <a:latin typeface="Times New Roman" pitchFamily="18" charset="0"/>
                <a:cs typeface="Times New Roman" pitchFamily="18" charset="0"/>
              </a:rPr>
              <a:t> ta </a:t>
            </a:r>
            <a:r>
              <a:rPr lang="vi-VN" sz="2400" kern="0" dirty="0" err="1">
                <a:solidFill>
                  <a:prstClr val="black"/>
                </a:solidFill>
                <a:latin typeface="Times New Roman" pitchFamily="18" charset="0"/>
                <a:cs typeface="Times New Roman" pitchFamily="18" charset="0"/>
              </a:rPr>
              <a:t>đã</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và</a:t>
            </a:r>
            <a:r>
              <a:rPr lang="vi-VN" sz="2400" kern="0" dirty="0">
                <a:solidFill>
                  <a:prstClr val="black"/>
                </a:solidFill>
                <a:latin typeface="Times New Roman" pitchFamily="18" charset="0"/>
                <a:cs typeface="Times New Roman" pitchFamily="18" charset="0"/>
              </a:rPr>
              <a:t> đang </a:t>
            </a:r>
            <a:r>
              <a:rPr lang="vi-VN" sz="2400" kern="0" dirty="0" err="1">
                <a:solidFill>
                  <a:prstClr val="black"/>
                </a:solidFill>
                <a:latin typeface="Times New Roman" pitchFamily="18" charset="0"/>
                <a:cs typeface="Times New Roman" pitchFamily="18" charset="0"/>
              </a:rPr>
              <a:t>phấn</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đấu</a:t>
            </a:r>
            <a:r>
              <a:rPr lang="vi-VN" sz="2400" kern="0" dirty="0">
                <a:solidFill>
                  <a:prstClr val="black"/>
                </a:solidFill>
                <a:latin typeface="Times New Roman" pitchFamily="18" charset="0"/>
                <a:cs typeface="Times New Roman" pitchFamily="18" charset="0"/>
              </a:rPr>
              <a:t> xây </a:t>
            </a:r>
            <a:r>
              <a:rPr lang="vi-VN" sz="2400" kern="0" dirty="0" err="1">
                <a:solidFill>
                  <a:prstClr val="black"/>
                </a:solidFill>
                <a:latin typeface="Times New Roman" pitchFamily="18" charset="0"/>
                <a:cs typeface="Times New Roman" pitchFamily="18" charset="0"/>
              </a:rPr>
              <a:t>dựng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một</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xã</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hội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xã</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hội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chủ</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nghĩa</a:t>
            </a:r>
            <a:r>
              <a:rPr lang="vi-VN" sz="2400" kern="0" dirty="0">
                <a:solidFill>
                  <a:prstClr val="black"/>
                </a:solidFill>
                <a:latin typeface="Times New Roman" pitchFamily="18" charset="0"/>
                <a:cs typeface="Times New Roman" pitchFamily="18" charset="0"/>
              </a:rPr>
              <a:t> trên cơ </a:t>
            </a:r>
            <a:r>
              <a:rPr lang="vi-VN" sz="2400" kern="0" dirty="0" err="1">
                <a:solidFill>
                  <a:prstClr val="black"/>
                </a:solidFill>
                <a:latin typeface="Times New Roman" pitchFamily="18" charset="0"/>
                <a:cs typeface="Times New Roman" pitchFamily="18" charset="0"/>
              </a:rPr>
              <a:t>sở</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các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nền</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tảng</a:t>
            </a:r>
            <a:r>
              <a:rPr lang="vi-VN" sz="2400" kern="0" dirty="0">
                <a:solidFill>
                  <a:prstClr val="black"/>
                </a:solidFill>
                <a:latin typeface="Times New Roman" pitchFamily="18" charset="0"/>
                <a:cs typeface="Times New Roman" pitchFamily="18" charset="0"/>
              </a:rPr>
              <a:t>: (i) </a:t>
            </a:r>
            <a:r>
              <a:rPr lang="vi-VN" sz="2400" kern="0" dirty="0" err="1">
                <a:solidFill>
                  <a:prstClr val="black"/>
                </a:solidFill>
                <a:latin typeface="Times New Roman" pitchFamily="18" charset="0"/>
                <a:cs typeface="Times New Roman" pitchFamily="18" charset="0"/>
              </a:rPr>
              <a:t>Nền</a:t>
            </a:r>
            <a:r>
              <a:rPr lang="vi-VN" sz="2400" kern="0" dirty="0">
                <a:solidFill>
                  <a:prstClr val="black"/>
                </a:solidFill>
                <a:latin typeface="Times New Roman" pitchFamily="18" charset="0"/>
                <a:cs typeface="Times New Roman" pitchFamily="18" charset="0"/>
              </a:rPr>
              <a:t> kinh tế </a:t>
            </a:r>
            <a:r>
              <a:rPr lang="vi-VN" sz="2400" kern="0" dirty="0" err="1">
                <a:solidFill>
                  <a:prstClr val="black"/>
                </a:solidFill>
                <a:latin typeface="Times New Roman" pitchFamily="18" charset="0"/>
                <a:cs typeface="Times New Roman" pitchFamily="18" charset="0"/>
              </a:rPr>
              <a:t>thị</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trường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định</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hướng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xã</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hội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chủ</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nghĩa</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ii</a:t>
            </a:r>
            <a:r>
              <a:rPr lang="vi-VN" sz="2400" kern="0" dirty="0">
                <a:solidFill>
                  <a:prstClr val="black"/>
                </a:solidFill>
                <a:latin typeface="Times New Roman" pitchFamily="18" charset="0"/>
                <a:cs typeface="Times New Roman" pitchFamily="18" charset="0"/>
              </a:rPr>
              <a:t>) Xây </a:t>
            </a:r>
            <a:r>
              <a:rPr lang="vi-VN" sz="2400" kern="0" dirty="0" err="1">
                <a:solidFill>
                  <a:prstClr val="black"/>
                </a:solidFill>
                <a:latin typeface="Times New Roman" pitchFamily="18" charset="0"/>
                <a:cs typeface="Times New Roman" pitchFamily="18" charset="0"/>
              </a:rPr>
              <a:t>dựng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nhà</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nước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pháp</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quyền</a:t>
            </a:r>
            <a:r>
              <a:rPr lang="vi-VN" sz="2400" kern="0" dirty="0">
                <a:solidFill>
                  <a:prstClr val="black"/>
                </a:solidFill>
                <a:latin typeface="Times New Roman" pitchFamily="18" charset="0"/>
                <a:cs typeface="Times New Roman" pitchFamily="18" charset="0"/>
              </a:rPr>
              <a:t> XHCN </a:t>
            </a:r>
            <a:r>
              <a:rPr lang="vi-VN" sz="2400" kern="0" dirty="0" err="1">
                <a:solidFill>
                  <a:prstClr val="black"/>
                </a:solidFill>
                <a:latin typeface="Times New Roman" pitchFamily="18" charset="0"/>
                <a:cs typeface="Times New Roman" pitchFamily="18" charset="0"/>
              </a:rPr>
              <a:t>của</a:t>
            </a:r>
            <a:r>
              <a:rPr lang="vi-VN" sz="2400" kern="0" dirty="0">
                <a:solidFill>
                  <a:prstClr val="black"/>
                </a:solidFill>
                <a:latin typeface="Times New Roman" pitchFamily="18" charset="0"/>
                <a:cs typeface="Times New Roman" pitchFamily="18" charset="0"/>
              </a:rPr>
              <a:t> nhân dân, do nhân dân, </a:t>
            </a:r>
            <a:r>
              <a:rPr lang="vi-VN" sz="2400" kern="0" dirty="0" err="1">
                <a:solidFill>
                  <a:prstClr val="black"/>
                </a:solidFill>
                <a:latin typeface="Times New Roman" pitchFamily="18" charset="0"/>
                <a:cs typeface="Times New Roman" pitchFamily="18" charset="0"/>
              </a:rPr>
              <a:t>vì</a:t>
            </a:r>
            <a:r>
              <a:rPr lang="vi-VN" sz="2400" kern="0" dirty="0">
                <a:solidFill>
                  <a:prstClr val="black"/>
                </a:solidFill>
                <a:latin typeface="Times New Roman" pitchFamily="18" charset="0"/>
                <a:cs typeface="Times New Roman" pitchFamily="18" charset="0"/>
              </a:rPr>
              <a:t> nhân dân; (</a:t>
            </a:r>
            <a:r>
              <a:rPr lang="vi-VN" sz="2400" kern="0" dirty="0" err="1">
                <a:solidFill>
                  <a:prstClr val="black"/>
                </a:solidFill>
                <a:latin typeface="Times New Roman" pitchFamily="18" charset="0"/>
                <a:cs typeface="Times New Roman" pitchFamily="18" charset="0"/>
              </a:rPr>
              <a:t>iii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Nền</a:t>
            </a:r>
            <a:r>
              <a:rPr lang="vi-VN" sz="2400" kern="0" dirty="0">
                <a:solidFill>
                  <a:prstClr val="black"/>
                </a:solidFill>
                <a:latin typeface="Times New Roman" pitchFamily="18" charset="0"/>
                <a:cs typeface="Times New Roman" pitchFamily="18" charset="0"/>
              </a:rPr>
              <a:t> dân </a:t>
            </a:r>
            <a:r>
              <a:rPr lang="vi-VN" sz="2400" kern="0" dirty="0" err="1">
                <a:solidFill>
                  <a:prstClr val="black"/>
                </a:solidFill>
                <a:latin typeface="Times New Roman" pitchFamily="18" charset="0"/>
                <a:cs typeface="Times New Roman" pitchFamily="18" charset="0"/>
              </a:rPr>
              <a:t>chủ</a:t>
            </a:r>
            <a:r>
              <a:rPr lang="vi-VN" sz="2400" kern="0" dirty="0">
                <a:solidFill>
                  <a:prstClr val="black"/>
                </a:solidFill>
                <a:latin typeface="Times New Roman" pitchFamily="18" charset="0"/>
                <a:cs typeface="Times New Roman" pitchFamily="18" charset="0"/>
              </a:rPr>
              <a:t> XHCN, </a:t>
            </a:r>
            <a:r>
              <a:rPr lang="vi-VN" sz="2400" kern="0" dirty="0" err="1">
                <a:solidFill>
                  <a:prstClr val="black"/>
                </a:solidFill>
                <a:latin typeface="Times New Roman" pitchFamily="18" charset="0"/>
                <a:cs typeface="Times New Roman" pitchFamily="18" charset="0"/>
              </a:rPr>
              <a:t>phát</a:t>
            </a:r>
            <a:r>
              <a:rPr lang="vi-VN" sz="2400" kern="0" dirty="0">
                <a:solidFill>
                  <a:prstClr val="black"/>
                </a:solidFill>
                <a:latin typeface="Times New Roman" pitchFamily="18" charset="0"/>
                <a:cs typeface="Times New Roman" pitchFamily="18" charset="0"/>
              </a:rPr>
              <a:t> huy ý </a:t>
            </a:r>
            <a:r>
              <a:rPr lang="vi-VN" sz="2400" kern="0" dirty="0" err="1">
                <a:solidFill>
                  <a:prstClr val="black"/>
                </a:solidFill>
                <a:latin typeface="Times New Roman" pitchFamily="18" charset="0"/>
                <a:cs typeface="Times New Roman" pitchFamily="18" charset="0"/>
              </a:rPr>
              <a:t>chí</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và</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sức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mạnh</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của</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đại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đoàn</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kết</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toàn</a:t>
            </a:r>
            <a:r>
              <a:rPr lang="vi-VN" sz="2400" kern="0" dirty="0">
                <a:solidFill>
                  <a:prstClr val="black"/>
                </a:solidFill>
                <a:latin typeface="Times New Roman" pitchFamily="18" charset="0"/>
                <a:cs typeface="Times New Roman" pitchFamily="18" charset="0"/>
              </a:rPr>
              <a:t> dân </a:t>
            </a:r>
            <a:r>
              <a:rPr lang="vi-VN" sz="2400" kern="0" dirty="0" err="1">
                <a:solidFill>
                  <a:prstClr val="black"/>
                </a:solidFill>
                <a:latin typeface="Times New Roman" pitchFamily="18" charset="0"/>
                <a:cs typeface="Times New Roman" pitchFamily="18" charset="0"/>
              </a:rPr>
              <a:t>tộc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kết</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hợp</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với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sức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mạnh</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thời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đại</a:t>
            </a:r>
            <a:r>
              <a:rPr lang="en-US" sz="2400" kern="0" dirty="0">
                <a:solidFill>
                  <a:prstClr val="black"/>
                </a:solidFill>
                <a:latin typeface="Times New Roman" pitchFamily="18" charset="0"/>
                <a:cs typeface="Times New Roman" pitchFamily="18" charset="0"/>
              </a:rPr>
              <a:t>.</a:t>
            </a:r>
            <a:endParaRPr kumimoji="0" lang="vi-VN"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9" name="Freeform 78"/>
          <p:cNvSpPr/>
          <p:nvPr/>
        </p:nvSpPr>
        <p:spPr>
          <a:xfrm>
            <a:off x="269702" y="2976805"/>
            <a:ext cx="11652595" cy="1045633"/>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solidFill>
            <a:sysClr val="window" lastClr="FFFFFF"/>
          </a:solidFill>
          <a:ln w="25400" cap="flat" cmpd="sng" algn="ctr">
            <a:solidFill>
              <a:srgbClr val="C0504D"/>
            </a:solidFill>
            <a:prstDash val="solid"/>
          </a:ln>
          <a:effectLst/>
        </p:spPr>
        <p:txBody>
          <a:bodyPr anchor="ctr"/>
          <a:lstStyle/>
          <a:p>
            <a:pPr lvl="0" algn="just" eaLnBrk="0" fontAlgn="base" hangingPunct="0">
              <a:spcBef>
                <a:spcPct val="0"/>
              </a:spcBef>
              <a:spcAft>
                <a:spcPct val="0"/>
              </a:spcAft>
              <a:defRPr/>
            </a:pPr>
            <a:r>
              <a:rPr lang="vi-VN" sz="2400" kern="0" dirty="0" err="1">
                <a:solidFill>
                  <a:prstClr val="black"/>
                </a:solidFill>
                <a:latin typeface="Times New Roman" pitchFamily="18" charset="0"/>
                <a:cs typeface="Times New Roman" pitchFamily="18" charset="0"/>
              </a:rPr>
              <a:t>Chúng</a:t>
            </a:r>
            <a:r>
              <a:rPr lang="vi-VN" sz="2400" kern="0" dirty="0">
                <a:solidFill>
                  <a:prstClr val="black"/>
                </a:solidFill>
                <a:latin typeface="Times New Roman" pitchFamily="18" charset="0"/>
                <a:cs typeface="Times New Roman" pitchFamily="18" charset="0"/>
              </a:rPr>
              <a:t> ta </a:t>
            </a:r>
            <a:r>
              <a:rPr lang="vi-VN" sz="2400" kern="0" dirty="0" err="1">
                <a:solidFill>
                  <a:prstClr val="black"/>
                </a:solidFill>
                <a:latin typeface="Times New Roman" pitchFamily="18" charset="0"/>
                <a:cs typeface="Times New Roman" pitchFamily="18" charset="0"/>
              </a:rPr>
              <a:t>cũng</a:t>
            </a:r>
            <a:r>
              <a:rPr lang="vi-VN" sz="2400" kern="0" dirty="0">
                <a:solidFill>
                  <a:prstClr val="black"/>
                </a:solidFill>
                <a:latin typeface="Times New Roman" pitchFamily="18" charset="0"/>
                <a:cs typeface="Times New Roman" pitchFamily="18" charset="0"/>
              </a:rPr>
              <a:t> đang xây </a:t>
            </a:r>
            <a:r>
              <a:rPr lang="vi-VN" sz="2400" kern="0" dirty="0" err="1">
                <a:solidFill>
                  <a:prstClr val="black"/>
                </a:solidFill>
                <a:latin typeface="Times New Roman" pitchFamily="18" charset="0"/>
                <a:cs typeface="Times New Roman" pitchFamily="18" charset="0"/>
              </a:rPr>
              <a:t>dựng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nền</a:t>
            </a:r>
            <a:r>
              <a:rPr lang="vi-VN" sz="2400" kern="0" dirty="0">
                <a:solidFill>
                  <a:prstClr val="black"/>
                </a:solidFill>
                <a:latin typeface="Times New Roman" pitchFamily="18" charset="0"/>
                <a:cs typeface="Times New Roman" pitchFamily="18" charset="0"/>
              </a:rPr>
              <a:t> kinh tế </a:t>
            </a:r>
            <a:r>
              <a:rPr lang="vi-VN" sz="2400" kern="0" dirty="0" err="1">
                <a:solidFill>
                  <a:prstClr val="black"/>
                </a:solidFill>
                <a:latin typeface="Times New Roman" pitchFamily="18" charset="0"/>
                <a:cs typeface="Times New Roman" pitchFamily="18" charset="0"/>
              </a:rPr>
              <a:t>độc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lập</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tự</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chủ</a:t>
            </a:r>
            <a:r>
              <a:rPr lang="vi-VN"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gắn</a:t>
            </a:r>
            <a:r>
              <a:rPr lang="en-US"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với</a:t>
            </a:r>
            <a:r>
              <a:rPr lang="vi-VN"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chủ</a:t>
            </a:r>
            <a:r>
              <a:rPr lang="en-US"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động</a:t>
            </a:r>
            <a:r>
              <a:rPr lang="en-US"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tích</a:t>
            </a:r>
            <a:r>
              <a:rPr lang="en-US"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cực</a:t>
            </a:r>
            <a:r>
              <a:rPr lang="en-US"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hội</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nhập</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quốc</a:t>
            </a:r>
            <a:r>
              <a:rPr lang="vi-VN" sz="2400" kern="0" dirty="0">
                <a:solidFill>
                  <a:prstClr val="black"/>
                </a:solidFill>
                <a:latin typeface="Times New Roman" pitchFamily="18" charset="0"/>
                <a:cs typeface="Times New Roman" pitchFamily="18" charset="0"/>
              </a:rPr>
              <a:t> tế sâu </a:t>
            </a:r>
            <a:r>
              <a:rPr lang="vi-VN" sz="2400" kern="0" dirty="0" err="1">
                <a:solidFill>
                  <a:prstClr val="black"/>
                </a:solidFill>
                <a:latin typeface="Times New Roman" pitchFamily="18" charset="0"/>
                <a:cs typeface="Times New Roman" pitchFamily="18" charset="0"/>
              </a:rPr>
              <a:t>rộng</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thực</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chất</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hiệu</a:t>
            </a:r>
            <a:r>
              <a:rPr lang="vi-VN" sz="2400" kern="0" dirty="0">
                <a:solidFill>
                  <a:prstClr val="black"/>
                </a:solidFill>
                <a:latin typeface="Times New Roman" pitchFamily="18" charset="0"/>
                <a:cs typeface="Times New Roman" pitchFamily="18" charset="0"/>
              </a:rPr>
              <a:t> </a:t>
            </a:r>
            <a:r>
              <a:rPr lang="vi-VN" sz="2400" kern="0" dirty="0" err="1">
                <a:solidFill>
                  <a:prstClr val="black"/>
                </a:solidFill>
                <a:latin typeface="Times New Roman" pitchFamily="18" charset="0"/>
                <a:cs typeface="Times New Roman" pitchFamily="18" charset="0"/>
              </a:rPr>
              <a:t>quả</a:t>
            </a:r>
            <a:r>
              <a:rPr lang="en-US" sz="2400" kern="0" dirty="0">
                <a:solidFill>
                  <a:prstClr val="black"/>
                </a:solidFill>
                <a:latin typeface="Times New Roman" pitchFamily="18" charset="0"/>
                <a:cs typeface="Times New Roman" pitchFamily="18" charset="0"/>
              </a:rPr>
              <a:t>.</a:t>
            </a:r>
            <a:r>
              <a:rPr lang="vi-VN" sz="2400" kern="0" dirty="0">
                <a:solidFill>
                  <a:prstClr val="black"/>
                </a:solidFill>
                <a:latin typeface="Times New Roman" pitchFamily="18" charset="0"/>
                <a:cs typeface="Times New Roman" pitchFamily="18" charset="0"/>
              </a:rPr>
              <a:t> </a:t>
            </a:r>
            <a:endParaRPr kumimoji="0" lang="vi-VN"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0" name="Freeform 79"/>
          <p:cNvSpPr/>
          <p:nvPr/>
        </p:nvSpPr>
        <p:spPr>
          <a:xfrm>
            <a:off x="295564" y="4163679"/>
            <a:ext cx="11652595" cy="1590575"/>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solidFill>
            <a:sysClr val="window" lastClr="FFFFFF"/>
          </a:solidFill>
          <a:ln w="25400" cap="flat" cmpd="sng" algn="ctr">
            <a:solidFill>
              <a:srgbClr val="C0504D"/>
            </a:solidFill>
            <a:prstDash val="solid"/>
          </a:ln>
          <a:effectLst/>
        </p:spPr>
        <p:txBody>
          <a:bodyPr anchor="ctr"/>
          <a:lstStyle/>
          <a:p>
            <a:pPr lvl="0" algn="just" eaLnBrk="0" fontAlgn="base" hangingPunct="0">
              <a:spcBef>
                <a:spcPct val="0"/>
              </a:spcBef>
              <a:spcAft>
                <a:spcPct val="0"/>
              </a:spcAft>
              <a:defRPr/>
            </a:pP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liêu</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KHCN,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a:t>
            </a:r>
            <a:endParaRPr kumimoji="0" lang="vi-VN"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36188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bồi thường, hỗ trợ, tái định cư, thu hồi đất</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03</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2633472"/>
            <a:ext cx="9473184" cy="4088896"/>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ts val="600"/>
              </a:spcBef>
              <a:spcAft>
                <a:spcPts val="600"/>
              </a:spcAft>
              <a:buFont typeface="Wingdings" panose="05000000000000000000" pitchFamily="2" charset="2"/>
              <a:buChar char="Ø"/>
            </a:pPr>
            <a:r>
              <a:rPr lang="vi-VN" sz="2600" kern="0" dirty="0" err="1">
                <a:solidFill>
                  <a:srgbClr val="000000"/>
                </a:solidFill>
                <a:latin typeface="Times New Roman" panose="02020603050405020304" pitchFamily="18" charset="0"/>
              </a:rPr>
              <a:t>Nghị</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quyết</a:t>
            </a:r>
            <a:r>
              <a:rPr lang="vi-VN" sz="2600" kern="0" dirty="0">
                <a:solidFill>
                  <a:srgbClr val="000000"/>
                </a:solidFill>
                <a:latin typeface="Times New Roman" panose="02020603050405020304" pitchFamily="18" charset="0"/>
              </a:rPr>
              <a:t> yêu </a:t>
            </a:r>
            <a:r>
              <a:rPr lang="vi-VN" sz="2600" kern="0" dirty="0" err="1">
                <a:solidFill>
                  <a:srgbClr val="000000"/>
                </a:solidFill>
                <a:latin typeface="Times New Roman" panose="02020603050405020304" pitchFamily="18" charset="0"/>
              </a:rPr>
              <a:t>cầu</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có</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chế</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tài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cụ</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thể</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đồng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bộ</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để</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xử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lý</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trường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hợp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đã</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được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Nhà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nước</a:t>
            </a:r>
            <a:r>
              <a:rPr lang="vi-VN" sz="2600" kern="0" dirty="0">
                <a:solidFill>
                  <a:srgbClr val="000000"/>
                </a:solidFill>
                <a:latin typeface="Times New Roman" panose="02020603050405020304" pitchFamily="18" charset="0"/>
              </a:rPr>
              <a:t> giao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cho thuê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nhưng không </a:t>
            </a:r>
            <a:r>
              <a:rPr lang="vi-VN" sz="2600" kern="0" dirty="0" err="1">
                <a:solidFill>
                  <a:srgbClr val="000000"/>
                </a:solidFill>
                <a:latin typeface="Times New Roman" panose="02020603050405020304" pitchFamily="18" charset="0"/>
              </a:rPr>
              <a:t>sử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dụng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hoặc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chậm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dụng</a:t>
            </a:r>
            <a:r>
              <a:rPr lang="vi-VN" sz="2600" kern="0" dirty="0">
                <a:solidFill>
                  <a:srgbClr val="000000"/>
                </a:solidFill>
                <a:latin typeface="Times New Roman" panose="02020603050405020304" pitchFamily="18" charset="0"/>
              </a:rPr>
              <a:t>. </a:t>
            </a:r>
          </a:p>
          <a:p>
            <a:pPr lvl="0" indent="357188" algn="just" eaLnBrk="0" fontAlgn="base" hangingPunct="0">
              <a:spcBef>
                <a:spcPts val="600"/>
              </a:spcBef>
              <a:spcAft>
                <a:spcPts val="600"/>
              </a:spcAft>
              <a:buFont typeface="Wingdings" panose="05000000000000000000" pitchFamily="2" charset="2"/>
              <a:buChar char="Ø"/>
            </a:pPr>
            <a:r>
              <a:rPr lang="vi-VN" sz="2600" kern="0" dirty="0">
                <a:solidFill>
                  <a:srgbClr val="000000"/>
                </a:solidFill>
                <a:latin typeface="Times New Roman" panose="02020603050405020304" pitchFamily="18" charset="0"/>
              </a:rPr>
              <a:t>Kiên </a:t>
            </a:r>
            <a:r>
              <a:rPr lang="vi-VN" sz="2600" kern="0" dirty="0" err="1">
                <a:solidFill>
                  <a:srgbClr val="000000"/>
                </a:solidFill>
                <a:latin typeface="Times New Roman" panose="02020603050405020304" pitchFamily="18" charset="0"/>
              </a:rPr>
              <a:t>quyết</a:t>
            </a:r>
            <a:r>
              <a:rPr lang="vi-VN" sz="2600" kern="0" dirty="0">
                <a:solidFill>
                  <a:srgbClr val="000000"/>
                </a:solidFill>
                <a:latin typeface="Times New Roman" panose="02020603050405020304" pitchFamily="18" charset="0"/>
              </a:rPr>
              <a:t> thu </a:t>
            </a:r>
            <a:r>
              <a:rPr lang="vi-VN" sz="2600" kern="0" dirty="0" err="1">
                <a:solidFill>
                  <a:srgbClr val="000000"/>
                </a:solidFill>
                <a:latin typeface="Times New Roman" panose="02020603050405020304" pitchFamily="18" charset="0"/>
              </a:rPr>
              <a:t>hồi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của</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tổ</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chức</a:t>
            </a:r>
            <a:r>
              <a:rPr lang="vi-VN" sz="2600" kern="0" dirty="0">
                <a:solidFill>
                  <a:srgbClr val="000000"/>
                </a:solidFill>
                <a:latin typeface="Times New Roman" panose="02020603050405020304" pitchFamily="18" charset="0"/>
              </a:rPr>
              <a:t>, cơ quan </a:t>
            </a:r>
            <a:r>
              <a:rPr lang="vi-VN" sz="2600" kern="0" dirty="0" err="1">
                <a:solidFill>
                  <a:srgbClr val="000000"/>
                </a:solidFill>
                <a:latin typeface="Times New Roman" panose="02020603050405020304" pitchFamily="18" charset="0"/>
              </a:rPr>
              <a:t>nhà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nước</a:t>
            </a:r>
            <a:r>
              <a:rPr lang="vi-VN" sz="2600" kern="0" dirty="0">
                <a:solidFill>
                  <a:srgbClr val="000000"/>
                </a:solidFill>
                <a:latin typeface="Times New Roman" panose="02020603050405020304" pitchFamily="18" charset="0"/>
              </a:rPr>
              <a:t>, đơn </a:t>
            </a:r>
            <a:r>
              <a:rPr lang="vi-VN" sz="2600" kern="0" dirty="0" err="1">
                <a:solidFill>
                  <a:srgbClr val="000000"/>
                </a:solidFill>
                <a:latin typeface="Times New Roman" panose="02020603050405020304" pitchFamily="18" charset="0"/>
              </a:rPr>
              <a:t>vị</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sự</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nghiệp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dụng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không </a:t>
            </a:r>
            <a:r>
              <a:rPr lang="vi-VN" sz="2600" kern="0" dirty="0" err="1">
                <a:solidFill>
                  <a:srgbClr val="000000"/>
                </a:solidFill>
                <a:latin typeface="Times New Roman" panose="02020603050405020304" pitchFamily="18" charset="0"/>
              </a:rPr>
              <a:t>đúng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mục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đích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nhất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tại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vị</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trí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có</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lợi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thế</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khả</a:t>
            </a:r>
            <a:r>
              <a:rPr lang="vi-VN" sz="2600" kern="0" dirty="0">
                <a:solidFill>
                  <a:srgbClr val="000000"/>
                </a:solidFill>
                <a:latin typeface="Times New Roman" panose="02020603050405020304" pitchFamily="18" charset="0"/>
              </a:rPr>
              <a:t> năng sinh </a:t>
            </a:r>
            <a:r>
              <a:rPr lang="vi-VN" sz="2600" kern="0" dirty="0" err="1">
                <a:solidFill>
                  <a:srgbClr val="000000"/>
                </a:solidFill>
                <a:latin typeface="Times New Roman" panose="02020603050405020304" pitchFamily="18" charset="0"/>
              </a:rPr>
              <a:t>lợi</a:t>
            </a:r>
            <a:r>
              <a:rPr lang="vi-VN" sz="2600" kern="0" dirty="0">
                <a:solidFill>
                  <a:srgbClr val="000000"/>
                </a:solidFill>
                <a:latin typeface="Times New Roman" panose="02020603050405020304" pitchFamily="18" charset="0"/>
              </a:rPr>
              <a:t> cao, ngăn </a:t>
            </a:r>
            <a:r>
              <a:rPr lang="vi-VN" sz="2600" kern="0" dirty="0" err="1">
                <a:solidFill>
                  <a:srgbClr val="000000"/>
                </a:solidFill>
                <a:latin typeface="Times New Roman" panose="02020603050405020304" pitchFamily="18" charset="0"/>
              </a:rPr>
              <a:t>chặn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thoát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vốn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tài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sản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Nhà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nước</a:t>
            </a:r>
            <a:r>
              <a:rPr lang="vi-VN" sz="2600" kern="0" dirty="0">
                <a:solidFill>
                  <a:srgbClr val="000000"/>
                </a:solidFill>
                <a:latin typeface="Times New Roman" panose="02020603050405020304" pitchFamily="18" charset="0"/>
              </a:rPr>
              <a:t>.</a:t>
            </a:r>
          </a:p>
        </p:txBody>
      </p:sp>
      <p:sp>
        <p:nvSpPr>
          <p:cNvPr id="23" name="Callout: Down Arrow 5">
            <a:extLst>
              <a:ext uri="{FF2B5EF4-FFF2-40B4-BE49-F238E27FC236}">
                <a16:creationId xmlns:a16="http://schemas.microsoft.com/office/drawing/2014/main" id="{512859DB-E186-43D2-AD0A-DA0992D55A64}"/>
              </a:ext>
            </a:extLst>
          </p:cNvPr>
          <p:cNvSpPr/>
          <p:nvPr/>
        </p:nvSpPr>
        <p:spPr>
          <a:xfrm>
            <a:off x="2450592" y="1084726"/>
            <a:ext cx="9473184" cy="1685906"/>
          </a:xfrm>
          <a:prstGeom prst="downArrowCallout">
            <a:avLst>
              <a:gd name="adj1" fmla="val 50000"/>
              <a:gd name="adj2" fmla="val 25000"/>
              <a:gd name="adj3" fmla="val 25000"/>
              <a:gd name="adj4" fmla="val 75000"/>
            </a:avLst>
          </a:prstGeom>
          <a:solidFill>
            <a:srgbClr val="990000"/>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eaLnBrk="0" fontAlgn="base" hangingPunct="0"/>
            <a:r>
              <a:rPr lang="vi-VN" sz="3000" b="1" kern="0">
                <a:solidFill>
                  <a:prstClr val="white"/>
                </a:solidFill>
                <a:latin typeface="Times New Roman" panose="02020603050405020304" pitchFamily="18" charset="0"/>
                <a:cs typeface="Times New Roman" panose="02020603050405020304" pitchFamily="18" charset="0"/>
              </a:rPr>
              <a:t>(v) Xử lý các trường hợp đã được Nhà nước giao đất, </a:t>
            </a:r>
          </a:p>
          <a:p>
            <a:pPr lvl="0" algn="ctr" eaLnBrk="0" fontAlgn="base" hangingPunct="0"/>
            <a:r>
              <a:rPr lang="vi-VN" sz="3000" b="1" kern="0">
                <a:solidFill>
                  <a:prstClr val="white"/>
                </a:solidFill>
                <a:latin typeface="Times New Roman" panose="02020603050405020304" pitchFamily="18" charset="0"/>
                <a:cs typeface="Times New Roman" panose="02020603050405020304" pitchFamily="18" charset="0"/>
              </a:rPr>
              <a:t>cho thuê đất nhưng không sử dụng hoặc chậm sử dụng</a:t>
            </a:r>
          </a:p>
        </p:txBody>
      </p:sp>
    </p:spTree>
    <p:extLst>
      <p:ext uri="{BB962C8B-B14F-4D97-AF65-F5344CB8AC3E}">
        <p14:creationId xmlns:p14="http://schemas.microsoft.com/office/powerpoint/2010/main" val="1469402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cơ chế xác định giá đất </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04</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1084726"/>
            <a:ext cx="9473184" cy="5637642"/>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ts val="600"/>
              </a:spcBef>
              <a:spcAft>
                <a:spcPts val="600"/>
              </a:spcAft>
              <a:buFont typeface="Wingdings" panose="05000000000000000000" pitchFamily="2" charset="2"/>
              <a:buChar char="Ø"/>
            </a:pPr>
            <a:r>
              <a:rPr lang="vi-VN" sz="2600" kern="0" dirty="0" err="1">
                <a:solidFill>
                  <a:srgbClr val="000000"/>
                </a:solidFill>
                <a:latin typeface="Times New Roman" panose="02020603050405020304" pitchFamily="18" charset="0"/>
              </a:rPr>
              <a:t>Điểm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mới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đột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phá</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của</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Nghị</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quyết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lần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này</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là</a:t>
            </a:r>
            <a:r>
              <a:rPr lang="vi-VN" sz="2600" kern="0" dirty="0">
                <a:solidFill>
                  <a:srgbClr val="000000"/>
                </a:solidFill>
                <a:latin typeface="Times New Roman" panose="02020603050405020304" pitchFamily="18" charset="0"/>
              </a:rPr>
              <a:t> </a:t>
            </a:r>
            <a:r>
              <a:rPr lang="vi-VN" sz="2600" u="sng" kern="0" dirty="0" err="1">
                <a:solidFill>
                  <a:srgbClr val="000000"/>
                </a:solidFill>
                <a:latin typeface="Times New Roman" panose="02020603050405020304" pitchFamily="18" charset="0"/>
              </a:rPr>
              <a:t>bỏ</a:t>
            </a:r>
            <a:r>
              <a:rPr lang="vi-VN" sz="2600" u="sng" kern="0" dirty="0">
                <a:solidFill>
                  <a:srgbClr val="000000"/>
                </a:solidFill>
                <a:latin typeface="Times New Roman" panose="02020603050405020304" pitchFamily="18" charset="0"/>
              </a:rPr>
              <a:t> khung </a:t>
            </a:r>
            <a:r>
              <a:rPr lang="vi-VN" sz="2600" u="sng" kern="0" dirty="0" err="1">
                <a:solidFill>
                  <a:srgbClr val="000000"/>
                </a:solidFill>
                <a:latin typeface="Times New Roman" panose="02020603050405020304" pitchFamily="18" charset="0"/>
              </a:rPr>
              <a:t>giá</a:t>
            </a:r>
            <a:r>
              <a:rPr lang="vi-VN" sz="2600" u="sng" kern="0" dirty="0">
                <a:solidFill>
                  <a:srgbClr val="000000"/>
                </a:solidFill>
                <a:latin typeface="Times New Roman" panose="02020603050405020304" pitchFamily="18" charset="0"/>
              </a:rPr>
              <a:t> </a:t>
            </a:r>
            <a:r>
              <a:rPr lang="vi-VN" sz="2600" u="sng"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đồng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thời</a:t>
            </a:r>
            <a:r>
              <a:rPr lang="vi-VN" sz="2600" kern="0" dirty="0">
                <a:solidFill>
                  <a:srgbClr val="000000"/>
                </a:solidFill>
                <a:latin typeface="Times New Roman" panose="02020603050405020304" pitchFamily="18" charset="0"/>
              </a:rPr>
              <a:t> yêu </a:t>
            </a:r>
            <a:r>
              <a:rPr lang="vi-VN" sz="2600" kern="0" dirty="0" err="1">
                <a:solidFill>
                  <a:srgbClr val="000000"/>
                </a:solidFill>
                <a:latin typeface="Times New Roman" panose="02020603050405020304" pitchFamily="18" charset="0"/>
              </a:rPr>
              <a:t>cầu</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có</a:t>
            </a:r>
            <a:r>
              <a:rPr lang="vi-VN" sz="2600" kern="0" dirty="0">
                <a:solidFill>
                  <a:srgbClr val="000000"/>
                </a:solidFill>
                <a:latin typeface="Times New Roman" panose="02020603050405020304" pitchFamily="18" charset="0"/>
              </a:rPr>
              <a:t> cơ </a:t>
            </a:r>
            <a:r>
              <a:rPr lang="vi-VN" sz="2600" kern="0" dirty="0" err="1">
                <a:solidFill>
                  <a:srgbClr val="000000"/>
                </a:solidFill>
                <a:latin typeface="Times New Roman" panose="02020603050405020304" pitchFamily="18" charset="0"/>
              </a:rPr>
              <a:t>chế</a:t>
            </a:r>
            <a:r>
              <a:rPr lang="vi-VN" sz="2600" kern="0" dirty="0">
                <a:solidFill>
                  <a:srgbClr val="000000"/>
                </a:solidFill>
                <a:latin typeface="Times New Roman" panose="02020603050405020304" pitchFamily="18" charset="0"/>
              </a:rPr>
              <a:t>, phương </a:t>
            </a:r>
            <a:r>
              <a:rPr lang="vi-VN" sz="2600" kern="0" dirty="0" err="1">
                <a:solidFill>
                  <a:srgbClr val="000000"/>
                </a:solidFill>
                <a:latin typeface="Times New Roman" panose="02020603050405020304" pitchFamily="18" charset="0"/>
              </a:rPr>
              <a:t>pháp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xác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định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giá</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theo nguyên </a:t>
            </a:r>
            <a:r>
              <a:rPr lang="vi-VN" sz="2600" kern="0" dirty="0" err="1">
                <a:solidFill>
                  <a:srgbClr val="000000"/>
                </a:solidFill>
                <a:latin typeface="Times New Roman" panose="02020603050405020304" pitchFamily="18" charset="0"/>
              </a:rPr>
              <a:t>tắc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thị</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trường</a:t>
            </a:r>
            <a:r>
              <a:rPr lang="en-US" sz="2600" kern="0" dirty="0">
                <a:solidFill>
                  <a:srgbClr val="000000"/>
                </a:solidFill>
                <a:latin typeface="Times New Roman" panose="02020603050405020304" pitchFamily="18" charset="0"/>
              </a:rPr>
              <a:t>.</a:t>
            </a:r>
            <a:endParaRPr lang="vi-VN" sz="2600" kern="0" dirty="0">
              <a:solidFill>
                <a:srgbClr val="000000"/>
              </a:solidFill>
              <a:latin typeface="Times New Roman" panose="02020603050405020304" pitchFamily="18" charset="0"/>
            </a:endParaRPr>
          </a:p>
          <a:p>
            <a:pPr lvl="0" indent="357188" algn="just" eaLnBrk="0" fontAlgn="base" hangingPunct="0">
              <a:spcBef>
                <a:spcPts val="600"/>
              </a:spcBef>
              <a:spcAft>
                <a:spcPts val="600"/>
              </a:spcAft>
              <a:buFont typeface="Wingdings" panose="05000000000000000000" pitchFamily="2" charset="2"/>
              <a:buChar char="Ø"/>
            </a:pPr>
            <a:r>
              <a:rPr lang="vi-VN" sz="2600" kern="0" dirty="0">
                <a:solidFill>
                  <a:srgbClr val="000000"/>
                </a:solidFill>
                <a:latin typeface="Times New Roman" panose="02020603050405020304" pitchFamily="18" charset="0"/>
              </a:rPr>
              <a:t>Trung ương xây </a:t>
            </a:r>
            <a:r>
              <a:rPr lang="vi-VN" sz="2600" kern="0" dirty="0" err="1">
                <a:solidFill>
                  <a:srgbClr val="000000"/>
                </a:solidFill>
                <a:latin typeface="Times New Roman" panose="02020603050405020304" pitchFamily="18" charset="0"/>
              </a:rPr>
              <a:t>dựng</a:t>
            </a:r>
            <a:r>
              <a:rPr lang="vi-VN" sz="2600" kern="0" dirty="0">
                <a:solidFill>
                  <a:srgbClr val="000000"/>
                </a:solidFill>
                <a:latin typeface="Times New Roman" panose="02020603050405020304" pitchFamily="18" charset="0"/>
              </a:rPr>
              <a:t> tiêu </a:t>
            </a:r>
            <a:r>
              <a:rPr lang="vi-VN" sz="2600" kern="0" dirty="0" err="1">
                <a:solidFill>
                  <a:srgbClr val="000000"/>
                </a:solidFill>
                <a:latin typeface="Times New Roman" panose="02020603050405020304" pitchFamily="18" charset="0"/>
              </a:rPr>
              <a:t>chí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và</a:t>
            </a:r>
            <a:r>
              <a:rPr lang="vi-VN" sz="2600" kern="0" dirty="0">
                <a:solidFill>
                  <a:srgbClr val="000000"/>
                </a:solidFill>
                <a:latin typeface="Times New Roman" panose="02020603050405020304" pitchFamily="18" charset="0"/>
              </a:rPr>
              <a:t> quy </a:t>
            </a:r>
            <a:r>
              <a:rPr lang="vi-VN" sz="2600" kern="0" dirty="0" err="1">
                <a:solidFill>
                  <a:srgbClr val="000000"/>
                </a:solidFill>
                <a:latin typeface="Times New Roman" panose="02020603050405020304" pitchFamily="18" charset="0"/>
              </a:rPr>
              <a:t>trình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kiểm</a:t>
            </a:r>
            <a:r>
              <a:rPr lang="vi-VN" sz="2600" kern="0" dirty="0">
                <a:solidFill>
                  <a:srgbClr val="000000"/>
                </a:solidFill>
                <a:latin typeface="Times New Roman" panose="02020603050405020304" pitchFamily="18" charset="0"/>
              </a:rPr>
              <a:t> tra, </a:t>
            </a:r>
            <a:r>
              <a:rPr lang="vi-VN" sz="2600" kern="0" dirty="0" err="1">
                <a:solidFill>
                  <a:srgbClr val="000000"/>
                </a:solidFill>
                <a:latin typeface="Times New Roman" panose="02020603050405020304" pitchFamily="18" charset="0"/>
              </a:rPr>
              <a:t>giám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địa</a:t>
            </a:r>
            <a:r>
              <a:rPr lang="vi-VN" sz="2600" kern="0" dirty="0">
                <a:solidFill>
                  <a:srgbClr val="000000"/>
                </a:solidFill>
                <a:latin typeface="Times New Roman" panose="02020603050405020304" pitchFamily="18" charset="0"/>
              </a:rPr>
              <a:t> phương trong </a:t>
            </a:r>
            <a:r>
              <a:rPr lang="vi-VN" sz="2600" kern="0" dirty="0" err="1">
                <a:solidFill>
                  <a:srgbClr val="000000"/>
                </a:solidFill>
                <a:latin typeface="Times New Roman" panose="02020603050405020304" pitchFamily="18" charset="0"/>
              </a:rPr>
              <a:t>việc</a:t>
            </a:r>
            <a:r>
              <a:rPr lang="vi-VN" sz="2600" kern="0" dirty="0">
                <a:solidFill>
                  <a:srgbClr val="000000"/>
                </a:solidFill>
                <a:latin typeface="Times New Roman" panose="02020603050405020304" pitchFamily="18" charset="0"/>
              </a:rPr>
              <a:t> xây </a:t>
            </a:r>
            <a:r>
              <a:rPr lang="vi-VN" sz="2600" kern="0" dirty="0" err="1">
                <a:solidFill>
                  <a:srgbClr val="000000"/>
                </a:solidFill>
                <a:latin typeface="Times New Roman" panose="02020603050405020304" pitchFamily="18" charset="0"/>
              </a:rPr>
              <a:t>dựng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bảng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giá</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Hội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đồng</a:t>
            </a:r>
            <a:r>
              <a:rPr lang="vi-VN" sz="2600" kern="0" dirty="0">
                <a:solidFill>
                  <a:srgbClr val="000000"/>
                </a:solidFill>
                <a:latin typeface="Times New Roman" panose="02020603050405020304" pitchFamily="18" charset="0"/>
              </a:rPr>
              <a:t> nhân dân </a:t>
            </a:r>
            <a:r>
              <a:rPr lang="vi-VN" sz="2600" kern="0" dirty="0" err="1">
                <a:solidFill>
                  <a:srgbClr val="000000"/>
                </a:solidFill>
                <a:latin typeface="Times New Roman" panose="02020603050405020304" pitchFamily="18" charset="0"/>
              </a:rPr>
              <a:t>cấp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tỉnh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quyết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định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kiểm</a:t>
            </a:r>
            <a:r>
              <a:rPr lang="vi-VN" sz="2600" kern="0" dirty="0">
                <a:solidFill>
                  <a:srgbClr val="000000"/>
                </a:solidFill>
                <a:latin typeface="Times New Roman" panose="02020603050405020304" pitchFamily="18" charset="0"/>
              </a:rPr>
              <a:t> tra, </a:t>
            </a:r>
            <a:r>
              <a:rPr lang="vi-VN" sz="2600" kern="0" dirty="0" err="1">
                <a:solidFill>
                  <a:srgbClr val="000000"/>
                </a:solidFill>
                <a:latin typeface="Times New Roman" panose="02020603050405020304" pitchFamily="18" charset="0"/>
              </a:rPr>
              <a:t>giám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việc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thực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hiện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giá</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endParaRPr lang="vi-VN" sz="2600" kern="0" dirty="0">
              <a:solidFill>
                <a:srgbClr val="000000"/>
              </a:solidFill>
              <a:latin typeface="Times New Roman" panose="02020603050405020304" pitchFamily="18" charset="0"/>
            </a:endParaRPr>
          </a:p>
          <a:p>
            <a:pPr lvl="0" indent="357188" algn="just" eaLnBrk="0" fontAlgn="base" hangingPunct="0">
              <a:spcBef>
                <a:spcPts val="600"/>
              </a:spcBef>
              <a:spcAft>
                <a:spcPts val="600"/>
              </a:spcAft>
              <a:buFont typeface="Wingdings" panose="05000000000000000000" pitchFamily="2" charset="2"/>
              <a:buChar char="Ø"/>
            </a:pPr>
            <a:r>
              <a:rPr lang="vi-VN" sz="2600" kern="0" dirty="0" err="1">
                <a:solidFill>
                  <a:srgbClr val="000000"/>
                </a:solidFill>
                <a:latin typeface="Times New Roman" panose="02020603050405020304" pitchFamily="18" charset="0"/>
              </a:rPr>
              <a:t>Hoàn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thiện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quy </a:t>
            </a:r>
            <a:r>
              <a:rPr lang="vi-VN" sz="2600" kern="0" dirty="0" err="1">
                <a:solidFill>
                  <a:srgbClr val="000000"/>
                </a:solidFill>
                <a:latin typeface="Times New Roman" panose="02020603050405020304" pitchFamily="18" charset="0"/>
              </a:rPr>
              <a:t>định</a:t>
            </a:r>
            <a:r>
              <a:rPr lang="vi-VN" sz="2600" kern="0" dirty="0">
                <a:solidFill>
                  <a:srgbClr val="000000"/>
                </a:solidFill>
                <a:latin typeface="Times New Roman" panose="02020603050405020304" pitchFamily="18" charset="0"/>
              </a:rPr>
              <a:t> như: Công khai </a:t>
            </a:r>
            <a:r>
              <a:rPr lang="vi-VN" sz="2600" kern="0" dirty="0" err="1">
                <a:solidFill>
                  <a:srgbClr val="000000"/>
                </a:solidFill>
                <a:latin typeface="Times New Roman" panose="02020603050405020304" pitchFamily="18" charset="0"/>
              </a:rPr>
              <a:t>giá</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bắt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buộc</a:t>
            </a:r>
            <a:r>
              <a:rPr lang="vi-VN" sz="2600" kern="0" dirty="0">
                <a:solidFill>
                  <a:srgbClr val="000000"/>
                </a:solidFill>
                <a:latin typeface="Times New Roman" panose="02020603050405020304" pitchFamily="18" charset="0"/>
              </a:rPr>
              <a:t> giao </a:t>
            </a:r>
            <a:r>
              <a:rPr lang="vi-VN" sz="2600" kern="0" dirty="0" err="1">
                <a:solidFill>
                  <a:srgbClr val="000000"/>
                </a:solidFill>
                <a:latin typeface="Times New Roman" panose="02020603050405020304" pitchFamily="18" charset="0"/>
              </a:rPr>
              <a:t>dịch</a:t>
            </a:r>
            <a:r>
              <a:rPr lang="vi-VN" sz="2600" kern="0" dirty="0">
                <a:solidFill>
                  <a:srgbClr val="000000"/>
                </a:solidFill>
                <a:latin typeface="Times New Roman" panose="02020603050405020304" pitchFamily="18" charset="0"/>
              </a:rPr>
              <a:t> qua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sàn</a:t>
            </a:r>
            <a:r>
              <a:rPr lang="vi-VN" sz="2600" kern="0" dirty="0">
                <a:solidFill>
                  <a:srgbClr val="000000"/>
                </a:solidFill>
                <a:latin typeface="Times New Roman" panose="02020603050405020304" pitchFamily="18" charset="0"/>
              </a:rPr>
              <a:t> giao </a:t>
            </a:r>
            <a:r>
              <a:rPr lang="vi-VN" sz="2600" kern="0" dirty="0" err="1">
                <a:solidFill>
                  <a:srgbClr val="000000"/>
                </a:solidFill>
                <a:latin typeface="Times New Roman" panose="02020603050405020304" pitchFamily="18" charset="0"/>
              </a:rPr>
              <a:t>dịch</a:t>
            </a:r>
            <a:r>
              <a:rPr lang="vi-VN" sz="2600" kern="0" dirty="0">
                <a:solidFill>
                  <a:srgbClr val="000000"/>
                </a:solidFill>
                <a:latin typeface="Times New Roman" panose="02020603050405020304" pitchFamily="18" charset="0"/>
              </a:rPr>
              <a:t>, thanh </a:t>
            </a:r>
            <a:r>
              <a:rPr lang="vi-VN" sz="2600" kern="0" dirty="0" err="1">
                <a:solidFill>
                  <a:srgbClr val="000000"/>
                </a:solidFill>
                <a:latin typeface="Times New Roman" panose="02020603050405020304" pitchFamily="18" charset="0"/>
              </a:rPr>
              <a:t>toán</a:t>
            </a:r>
            <a:r>
              <a:rPr lang="vi-VN" sz="2600" kern="0" dirty="0">
                <a:solidFill>
                  <a:srgbClr val="000000"/>
                </a:solidFill>
                <a:latin typeface="Times New Roman" panose="02020603050405020304" pitchFamily="18" charset="0"/>
              </a:rPr>
              <a:t> qua ngân </a:t>
            </a:r>
            <a:r>
              <a:rPr lang="vi-VN" sz="2600" kern="0" dirty="0" err="1">
                <a:solidFill>
                  <a:srgbClr val="000000"/>
                </a:solidFill>
                <a:latin typeface="Times New Roman" panose="02020603050405020304" pitchFamily="18" charset="0"/>
              </a:rPr>
              <a:t>hàng</a:t>
            </a:r>
            <a:r>
              <a:rPr lang="vi-VN" sz="2600" kern="0" dirty="0">
                <a:solidFill>
                  <a:srgbClr val="000000"/>
                </a:solidFill>
                <a:latin typeface="Times New Roman" panose="02020603050405020304" pitchFamily="18" charset="0"/>
              </a:rPr>
              <a:t>, không </a:t>
            </a:r>
            <a:r>
              <a:rPr lang="vi-VN" sz="2600" kern="0" dirty="0" err="1">
                <a:solidFill>
                  <a:srgbClr val="000000"/>
                </a:solidFill>
                <a:latin typeface="Times New Roman" panose="02020603050405020304" pitchFamily="18" charset="0"/>
              </a:rPr>
              <a:t>dùng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tiền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mặt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xử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lý</a:t>
            </a:r>
            <a:r>
              <a:rPr lang="vi-VN" sz="2600" kern="0" dirty="0">
                <a:solidFill>
                  <a:srgbClr val="000000"/>
                </a:solidFill>
                <a:latin typeface="Times New Roman" panose="02020603050405020304" pitchFamily="18" charset="0"/>
              </a:rPr>
              <a:t> nghiêm </a:t>
            </a:r>
            <a:r>
              <a:rPr lang="vi-VN" sz="2600" kern="0" dirty="0" err="1">
                <a:solidFill>
                  <a:srgbClr val="000000"/>
                </a:solidFill>
                <a:latin typeface="Times New Roman" panose="02020603050405020304" pitchFamily="18" charset="0"/>
              </a:rPr>
              <a:t>các</a:t>
            </a:r>
            <a:r>
              <a:rPr lang="vi-VN" sz="2600" kern="0" dirty="0">
                <a:solidFill>
                  <a:srgbClr val="000000"/>
                </a:solidFill>
                <a:latin typeface="Times New Roman" panose="02020603050405020304" pitchFamily="18" charset="0"/>
              </a:rPr>
              <a:t> vi </a:t>
            </a:r>
            <a:r>
              <a:rPr lang="vi-VN" sz="2600" kern="0" dirty="0" err="1">
                <a:solidFill>
                  <a:srgbClr val="000000"/>
                </a:solidFill>
                <a:latin typeface="Times New Roman" panose="02020603050405020304" pitchFamily="18" charset="0"/>
              </a:rPr>
              <a:t>phạm</a:t>
            </a:r>
            <a:r>
              <a:rPr lang="en-US" sz="2600" kern="0" dirty="0">
                <a:solidFill>
                  <a:srgbClr val="000000"/>
                </a:solidFill>
                <a:latin typeface="Times New Roman" panose="02020603050405020304" pitchFamily="18" charset="0"/>
              </a:rPr>
              <a:t>.</a:t>
            </a:r>
            <a:endParaRPr lang="vi-VN" sz="2600" kern="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558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Xác định giá đất, cơ chế tài chính về đất đai</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05</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1084726"/>
            <a:ext cx="9473184" cy="5637642"/>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ts val="600"/>
              </a:spcBef>
              <a:spcAft>
                <a:spcPts val="600"/>
              </a:spcAft>
            </a:pPr>
            <a:r>
              <a:rPr lang="vi-VN" sz="2600" kern="0" dirty="0" err="1">
                <a:solidFill>
                  <a:srgbClr val="000000"/>
                </a:solidFill>
                <a:latin typeface="Times New Roman" panose="02020603050405020304" pitchFamily="18" charset="0"/>
              </a:rPr>
              <a:t>Rà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soát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chính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sách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pháp</a:t>
            </a:r>
            <a:r>
              <a:rPr lang="vi-VN" sz="2600" kern="0" dirty="0">
                <a:solidFill>
                  <a:srgbClr val="000000"/>
                </a:solidFill>
                <a:latin typeface="Times New Roman" panose="02020603050405020304" pitchFamily="18" charset="0"/>
              </a:rPr>
              <a:t> luật </a:t>
            </a:r>
            <a:r>
              <a:rPr lang="vi-VN" sz="2600" kern="0" dirty="0" err="1">
                <a:solidFill>
                  <a:srgbClr val="000000"/>
                </a:solidFill>
                <a:latin typeface="Times New Roman" panose="02020603050405020304" pitchFamily="18" charset="0"/>
              </a:rPr>
              <a:t>về</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thuế</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dụng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nông </a:t>
            </a:r>
            <a:r>
              <a:rPr lang="vi-VN" sz="2600" kern="0" dirty="0" err="1">
                <a:solidFill>
                  <a:srgbClr val="000000"/>
                </a:solidFill>
                <a:latin typeface="Times New Roman" panose="02020603050405020304" pitchFamily="18" charset="0"/>
              </a:rPr>
              <a:t>nghiệp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và</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phi nông </a:t>
            </a:r>
            <a:r>
              <a:rPr lang="vi-VN" sz="2600" kern="0" dirty="0" err="1">
                <a:solidFill>
                  <a:srgbClr val="000000"/>
                </a:solidFill>
                <a:latin typeface="Times New Roman" panose="02020603050405020304" pitchFamily="18" charset="0"/>
              </a:rPr>
              <a:t>nghiệp</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chính</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sách</a:t>
            </a:r>
            <a:r>
              <a:rPr lang="vi-VN" sz="2600" kern="0" dirty="0">
                <a:solidFill>
                  <a:srgbClr val="000000"/>
                </a:solidFill>
                <a:latin typeface="Times New Roman" panose="02020603050405020304" pitchFamily="18" charset="0"/>
              </a:rPr>
              <a:t> ưu </a:t>
            </a:r>
            <a:r>
              <a:rPr lang="vi-VN" sz="2600" kern="0" dirty="0" err="1">
                <a:solidFill>
                  <a:srgbClr val="000000"/>
                </a:solidFill>
                <a:latin typeface="Times New Roman" panose="02020603050405020304" pitchFamily="18" charset="0"/>
              </a:rPr>
              <a:t>đãi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thuế</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tiền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sử</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dụng</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tiền</a:t>
            </a:r>
            <a:r>
              <a:rPr lang="vi-VN" sz="2600" kern="0" dirty="0">
                <a:solidFill>
                  <a:srgbClr val="000000"/>
                </a:solidFill>
                <a:latin typeface="Times New Roman" panose="02020603050405020304" pitchFamily="18" charset="0"/>
              </a:rPr>
              <a:t> thuê </a:t>
            </a:r>
            <a:r>
              <a:rPr lang="vi-VN" sz="2600" kern="0" dirty="0" err="1">
                <a:solidFill>
                  <a:srgbClr val="000000"/>
                </a:solidFill>
                <a:latin typeface="Times New Roman" panose="02020603050405020304" pitchFamily="18" charset="0"/>
              </a:rPr>
              <a:t>đất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phù</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hợp</a:t>
            </a:r>
            <a:r>
              <a:rPr lang="en-US" sz="2600" kern="0" dirty="0">
                <a:solidFill>
                  <a:srgbClr val="000000"/>
                </a:solidFill>
                <a:latin typeface="Times New Roman" panose="02020603050405020304" pitchFamily="18" charset="0"/>
              </a:rPr>
              <a:t>.</a:t>
            </a:r>
            <a:endParaRPr lang="vi-VN" sz="2600" kern="0" dirty="0">
              <a:solidFill>
                <a:srgbClr val="000000"/>
              </a:solidFill>
              <a:latin typeface="Times New Roman" panose="02020603050405020304" pitchFamily="18" charset="0"/>
            </a:endParaRPr>
          </a:p>
          <a:p>
            <a:pPr lvl="0" indent="357188" algn="just" eaLnBrk="0" fontAlgn="base" hangingPunct="0">
              <a:spcBef>
                <a:spcPts val="600"/>
              </a:spcBef>
              <a:spcAft>
                <a:spcPts val="600"/>
              </a:spcAft>
            </a:pPr>
            <a:r>
              <a:rPr lang="vi-VN" sz="2600" kern="0" dirty="0" err="1">
                <a:solidFill>
                  <a:srgbClr val="000000"/>
                </a:solidFill>
                <a:latin typeface="Times New Roman" panose="02020603050405020304" pitchFamily="18" charset="0"/>
              </a:rPr>
              <a:t>Điểm</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mới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nổi</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bật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của</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Nghị</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quyết</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lần</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này</a:t>
            </a:r>
            <a:r>
              <a:rPr lang="vi-VN" sz="2600" kern="0" dirty="0">
                <a:solidFill>
                  <a:srgbClr val="000000"/>
                </a:solidFill>
                <a:latin typeface="Times New Roman" panose="02020603050405020304" pitchFamily="18" charset="0"/>
              </a:rPr>
              <a:t> </a:t>
            </a:r>
            <a:r>
              <a:rPr lang="vi-VN" sz="2600" kern="0" dirty="0" err="1">
                <a:solidFill>
                  <a:srgbClr val="000000"/>
                </a:solidFill>
                <a:latin typeface="Times New Roman" panose="02020603050405020304" pitchFamily="18" charset="0"/>
              </a:rPr>
              <a:t>là</a:t>
            </a:r>
            <a:r>
              <a:rPr lang="vi-VN" sz="2600" kern="0" dirty="0">
                <a:solidFill>
                  <a:srgbClr val="000000"/>
                </a:solidFill>
                <a:latin typeface="Times New Roman" panose="02020603050405020304" pitchFamily="18" charset="0"/>
              </a:rPr>
              <a:t> đưa ra </a:t>
            </a:r>
            <a:r>
              <a:rPr lang="vi-VN" sz="2600" b="1" i="1" kern="0" dirty="0" err="1">
                <a:solidFill>
                  <a:srgbClr val="000000"/>
                </a:solidFill>
                <a:latin typeface="Times New Roman" panose="02020603050405020304" pitchFamily="18" charset="0"/>
              </a:rPr>
              <a:t>chủ</a:t>
            </a:r>
            <a:r>
              <a:rPr lang="vi-VN" sz="2600" b="1" i="1" kern="0" dirty="0">
                <a:solidFill>
                  <a:srgbClr val="000000"/>
                </a:solidFill>
                <a:latin typeface="Times New Roman" panose="02020603050405020304" pitchFamily="18" charset="0"/>
              </a:rPr>
              <a:t> trương quy </a:t>
            </a:r>
            <a:r>
              <a:rPr lang="vi-VN" sz="2600" b="1" i="1" kern="0" dirty="0" err="1">
                <a:solidFill>
                  <a:srgbClr val="000000"/>
                </a:solidFill>
                <a:latin typeface="Times New Roman" panose="02020603050405020304" pitchFamily="18" charset="0"/>
              </a:rPr>
              <a:t>định</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mức</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thuế</a:t>
            </a:r>
            <a:r>
              <a:rPr lang="vi-VN" sz="2600" b="1" i="1" kern="0" dirty="0">
                <a:solidFill>
                  <a:srgbClr val="000000"/>
                </a:solidFill>
                <a:latin typeface="Times New Roman" panose="02020603050405020304" pitchFamily="18" charset="0"/>
              </a:rPr>
              <a:t> cao hơn </a:t>
            </a:r>
            <a:r>
              <a:rPr lang="vi-VN" sz="2600" b="1" i="1" kern="0" dirty="0" err="1">
                <a:solidFill>
                  <a:srgbClr val="000000"/>
                </a:solidFill>
                <a:latin typeface="Times New Roman" panose="02020603050405020304" pitchFamily="18" charset="0"/>
              </a:rPr>
              <a:t>đối</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với</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người</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sử</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dụng</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nhiều</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diện</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tích</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đất</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nhiều</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nhà</a:t>
            </a:r>
            <a:r>
              <a:rPr lang="vi-VN" sz="2600" b="1" i="1" kern="0" dirty="0">
                <a:solidFill>
                  <a:srgbClr val="000000"/>
                </a:solidFill>
                <a:latin typeface="Times New Roman" panose="02020603050405020304" pitchFamily="18" charset="0"/>
              </a:rPr>
              <a:t> ở, </a:t>
            </a:r>
            <a:r>
              <a:rPr lang="vi-VN" sz="2600" b="1" i="1" kern="0" dirty="0" err="1">
                <a:solidFill>
                  <a:srgbClr val="000000"/>
                </a:solidFill>
                <a:latin typeface="Times New Roman" panose="02020603050405020304" pitchFamily="18" charset="0"/>
              </a:rPr>
              <a:t>đầu</a:t>
            </a:r>
            <a:r>
              <a:rPr lang="vi-VN" sz="2600" b="1" i="1" kern="0" dirty="0">
                <a:solidFill>
                  <a:srgbClr val="000000"/>
                </a:solidFill>
                <a:latin typeface="Times New Roman" panose="02020603050405020304" pitchFamily="18" charset="0"/>
              </a:rPr>
              <a:t> cơ </a:t>
            </a:r>
            <a:r>
              <a:rPr lang="vi-VN" sz="2600" b="1" i="1" kern="0" dirty="0" err="1">
                <a:solidFill>
                  <a:srgbClr val="000000"/>
                </a:solidFill>
                <a:latin typeface="Times New Roman" panose="02020603050405020304" pitchFamily="18" charset="0"/>
              </a:rPr>
              <a:t>đất</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chậm</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sử</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dụng</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đất</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bỏ</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đất</a:t>
            </a:r>
            <a:r>
              <a:rPr lang="vi-VN" sz="2600" b="1" i="1" kern="0" dirty="0">
                <a:solidFill>
                  <a:srgbClr val="000000"/>
                </a:solidFill>
                <a:latin typeface="Times New Roman" panose="02020603050405020304" pitchFamily="18" charset="0"/>
              </a:rPr>
              <a:t> hoang </a:t>
            </a:r>
            <a:r>
              <a:rPr lang="vi-VN" sz="2600" b="1" i="1" kern="0" dirty="0" err="1">
                <a:solidFill>
                  <a:srgbClr val="000000"/>
                </a:solidFill>
                <a:latin typeface="Times New Roman" panose="02020603050405020304" pitchFamily="18" charset="0"/>
              </a:rPr>
              <a:t>và</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có</a:t>
            </a:r>
            <a:r>
              <a:rPr lang="vi-VN" sz="2600" b="1" i="1" kern="0" dirty="0">
                <a:solidFill>
                  <a:srgbClr val="000000"/>
                </a:solidFill>
                <a:latin typeface="Times New Roman" panose="02020603050405020304" pitchFamily="18" charset="0"/>
              </a:rPr>
              <a:t> cơ </a:t>
            </a:r>
            <a:r>
              <a:rPr lang="vi-VN" sz="2600" b="1" i="1" kern="0" dirty="0" err="1">
                <a:solidFill>
                  <a:srgbClr val="000000"/>
                </a:solidFill>
                <a:latin typeface="Times New Roman" panose="02020603050405020304" pitchFamily="18" charset="0"/>
              </a:rPr>
              <a:t>chế</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điều</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tiết</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hợp</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lý</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hiệu</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quả</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nguồn</a:t>
            </a:r>
            <a:r>
              <a:rPr lang="vi-VN" sz="2600" b="1" i="1" kern="0" dirty="0">
                <a:solidFill>
                  <a:srgbClr val="000000"/>
                </a:solidFill>
                <a:latin typeface="Times New Roman" panose="02020603050405020304" pitchFamily="18" charset="0"/>
              </a:rPr>
              <a:t> thu </a:t>
            </a:r>
            <a:r>
              <a:rPr lang="vi-VN" sz="2600" b="1" i="1" kern="0" dirty="0" err="1">
                <a:solidFill>
                  <a:srgbClr val="000000"/>
                </a:solidFill>
                <a:latin typeface="Times New Roman" panose="02020603050405020304" pitchFamily="18" charset="0"/>
              </a:rPr>
              <a:t>từ</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tiền</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sử</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dụng</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đất</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tiền</a:t>
            </a:r>
            <a:r>
              <a:rPr lang="vi-VN" sz="2600" b="1" i="1" kern="0" dirty="0">
                <a:solidFill>
                  <a:srgbClr val="000000"/>
                </a:solidFill>
                <a:latin typeface="Times New Roman" panose="02020603050405020304" pitchFamily="18" charset="0"/>
              </a:rPr>
              <a:t> thuê </a:t>
            </a:r>
            <a:r>
              <a:rPr lang="vi-VN" sz="2600" b="1" i="1" kern="0" dirty="0" err="1">
                <a:solidFill>
                  <a:srgbClr val="000000"/>
                </a:solidFill>
                <a:latin typeface="Times New Roman" panose="02020603050405020304" pitchFamily="18" charset="0"/>
              </a:rPr>
              <a:t>đất</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giữa</a:t>
            </a:r>
            <a:r>
              <a:rPr lang="vi-VN" sz="2600" b="1" i="1" kern="0" dirty="0">
                <a:solidFill>
                  <a:srgbClr val="000000"/>
                </a:solidFill>
                <a:latin typeface="Times New Roman" panose="02020603050405020304" pitchFamily="18" charset="0"/>
              </a:rPr>
              <a:t> TW </a:t>
            </a:r>
            <a:r>
              <a:rPr lang="vi-VN" sz="2600" b="1" i="1" kern="0" dirty="0" err="1">
                <a:solidFill>
                  <a:srgbClr val="000000"/>
                </a:solidFill>
                <a:latin typeface="Times New Roman" panose="02020603050405020304" pitchFamily="18" charset="0"/>
              </a:rPr>
              <a:t>và</a:t>
            </a:r>
            <a:r>
              <a:rPr lang="vi-VN" sz="2600" b="1" i="1" kern="0" dirty="0">
                <a:solidFill>
                  <a:srgbClr val="000000"/>
                </a:solidFill>
                <a:latin typeface="Times New Roman" panose="02020603050405020304" pitchFamily="18" charset="0"/>
              </a:rPr>
              <a:t> </a:t>
            </a:r>
            <a:r>
              <a:rPr lang="vi-VN" sz="2600" b="1" i="1" kern="0" dirty="0" err="1">
                <a:solidFill>
                  <a:srgbClr val="000000"/>
                </a:solidFill>
                <a:latin typeface="Times New Roman" panose="02020603050405020304" pitchFamily="18" charset="0"/>
              </a:rPr>
              <a:t>địa</a:t>
            </a:r>
            <a:r>
              <a:rPr lang="vi-VN" sz="2600" b="1" i="1" kern="0" dirty="0">
                <a:solidFill>
                  <a:srgbClr val="000000"/>
                </a:solidFill>
                <a:latin typeface="Times New Roman" panose="02020603050405020304" pitchFamily="18" charset="0"/>
              </a:rPr>
              <a:t> phương</a:t>
            </a:r>
            <a:r>
              <a:rPr lang="vi-VN" sz="2600" kern="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6806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Về phát triển thị trường bất động sản </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06</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1084726"/>
            <a:ext cx="9473184" cy="5637642"/>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ts val="300"/>
              </a:spcBef>
              <a:spcAft>
                <a:spcPts val="300"/>
              </a:spcAft>
              <a:buFont typeface="Wingdings" panose="05000000000000000000" pitchFamily="2" charset="2"/>
              <a:buChar char="Ø"/>
            </a:pPr>
            <a:r>
              <a:rPr lang="vi-VN" sz="2500" kern="0" dirty="0" err="1">
                <a:solidFill>
                  <a:srgbClr val="000000"/>
                </a:solidFill>
                <a:latin typeface="Times New Roman" panose="02020603050405020304" pitchFamily="18" charset="0"/>
              </a:rPr>
              <a:t>Hoàn</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thiện</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các</a:t>
            </a:r>
            <a:r>
              <a:rPr lang="vi-VN" sz="2500" kern="0" dirty="0">
                <a:solidFill>
                  <a:srgbClr val="000000"/>
                </a:solidFill>
                <a:latin typeface="Times New Roman" panose="02020603050405020304" pitchFamily="18" charset="0"/>
              </a:rPr>
              <a:t> quy </a:t>
            </a:r>
            <a:r>
              <a:rPr lang="vi-VN" sz="2500" kern="0" dirty="0" err="1">
                <a:solidFill>
                  <a:srgbClr val="000000"/>
                </a:solidFill>
                <a:latin typeface="Times New Roman" panose="02020603050405020304" pitchFamily="18" charset="0"/>
              </a:rPr>
              <a:t>định</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có</a:t>
            </a:r>
            <a:r>
              <a:rPr lang="vi-VN" sz="2500" kern="0" dirty="0">
                <a:solidFill>
                  <a:srgbClr val="000000"/>
                </a:solidFill>
                <a:latin typeface="Times New Roman" panose="02020603050405020304" pitchFamily="18" charset="0"/>
              </a:rPr>
              <a:t> liên quan </a:t>
            </a:r>
            <a:r>
              <a:rPr lang="vi-VN" sz="2500" kern="0" dirty="0" err="1">
                <a:solidFill>
                  <a:srgbClr val="000000"/>
                </a:solidFill>
                <a:latin typeface="Times New Roman" panose="02020603050405020304" pitchFamily="18" charset="0"/>
              </a:rPr>
              <a:t>đến</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thị</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trường</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bất</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động</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sản</a:t>
            </a:r>
            <a:r>
              <a:rPr lang="vi-VN" sz="2500" kern="0" dirty="0">
                <a:solidFill>
                  <a:srgbClr val="000000"/>
                </a:solidFill>
                <a:latin typeface="Times New Roman" panose="02020603050405020304" pitchFamily="18" charset="0"/>
              </a:rPr>
              <a:t>, trong </a:t>
            </a:r>
            <a:r>
              <a:rPr lang="vi-VN" sz="2500" kern="0" dirty="0" err="1">
                <a:solidFill>
                  <a:srgbClr val="000000"/>
                </a:solidFill>
                <a:latin typeface="Times New Roman" panose="02020603050405020304" pitchFamily="18" charset="0"/>
              </a:rPr>
              <a:t>đó</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có</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thị</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trường</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quyền</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sử</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dụng</a:t>
            </a:r>
            <a:r>
              <a:rPr lang="vi-VN" sz="2500" kern="0" dirty="0">
                <a:solidFill>
                  <a:srgbClr val="000000"/>
                </a:solidFill>
                <a:latin typeface="Times New Roman" panose="02020603050405020304" pitchFamily="18" charset="0"/>
              </a:rPr>
              <a:t> </a:t>
            </a:r>
            <a:r>
              <a:rPr lang="vi-VN" sz="2500" kern="0" dirty="0" err="1">
                <a:solidFill>
                  <a:srgbClr val="000000"/>
                </a:solidFill>
                <a:latin typeface="Times New Roman" panose="02020603050405020304" pitchFamily="18" charset="0"/>
              </a:rPr>
              <a:t>đất</a:t>
            </a:r>
            <a:r>
              <a:rPr lang="en-US" sz="2500" kern="0" dirty="0">
                <a:solidFill>
                  <a:srgbClr val="000000"/>
                </a:solidFill>
                <a:latin typeface="Times New Roman" panose="02020603050405020304" pitchFamily="18" charset="0"/>
              </a:rPr>
              <a:t>.</a:t>
            </a:r>
          </a:p>
          <a:p>
            <a:pPr indent="357188" algn="just" eaLnBrk="0" fontAlgn="base" hangingPunct="0">
              <a:spcBef>
                <a:spcPts val="300"/>
              </a:spcBef>
              <a:spcAft>
                <a:spcPts val="300"/>
              </a:spcAft>
              <a:buFont typeface="Wingdings" panose="05000000000000000000" pitchFamily="2" charset="2"/>
              <a:buChar char="Ø"/>
            </a:pPr>
            <a:r>
              <a:rPr lang="en-US" sz="2500" dirty="0" err="1">
                <a:latin typeface="Times New Roman" pitchFamily="18" charset="0"/>
                <a:cs typeface="Times New Roman" pitchFamily="18" charset="0"/>
              </a:rPr>
              <a:t>Xây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dựng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hệ</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tin </a:t>
            </a:r>
            <a:r>
              <a:rPr lang="en-US" sz="2500" dirty="0" err="1">
                <a:latin typeface="Times New Roman" pitchFamily="18" charset="0"/>
                <a:cs typeface="Times New Roman" pitchFamily="18" charset="0"/>
              </a:rPr>
              <a:t>thị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khuyến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khích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quyền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thuê</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nghiệp</a:t>
            </a:r>
            <a:r>
              <a:rPr lang="en-US" sz="2500" dirty="0">
                <a:latin typeface="Times New Roman" pitchFamily="18" charset="0"/>
                <a:cs typeface="Times New Roman" pitchFamily="18" charset="0"/>
              </a:rPr>
              <a:t>.</a:t>
            </a:r>
          </a:p>
          <a:p>
            <a:pPr indent="357188" algn="just" eaLnBrk="0" fontAlgn="base" hangingPunct="0">
              <a:spcBef>
                <a:spcPts val="300"/>
              </a:spcBef>
              <a:spcAft>
                <a:spcPts val="300"/>
              </a:spcAft>
              <a:buFont typeface="Wingdings" panose="05000000000000000000" pitchFamily="2" charset="2"/>
              <a:buChar char="Ø"/>
            </a:pP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đảm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mạnh</a:t>
            </a:r>
            <a:r>
              <a:rPr lang="en-US" sz="2500" dirty="0">
                <a:latin typeface="Times New Roman" pitchFamily="18" charset="0"/>
                <a:cs typeface="Times New Roman" pitchFamily="18" charset="0"/>
              </a:rPr>
              <a:t>, an </a:t>
            </a:r>
            <a:r>
              <a:rPr lang="en-US" sz="2500" dirty="0" err="1">
                <a:latin typeface="Times New Roman" pitchFamily="18" charset="0"/>
                <a:cs typeface="Times New Roman" pitchFamily="18" charset="0"/>
              </a:rPr>
              <a:t>toàn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vững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kiểm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soát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chẽ</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khắc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đai</a:t>
            </a:r>
            <a:r>
              <a:rPr lang="en-US" sz="2500" dirty="0">
                <a:latin typeface="Times New Roman" pitchFamily="18" charset="0"/>
                <a:cs typeface="Times New Roman" pitchFamily="18" charset="0"/>
              </a:rPr>
              <a:t>.</a:t>
            </a:r>
          </a:p>
          <a:p>
            <a:pPr indent="357188" algn="just" eaLnBrk="0" fontAlgn="base" hangingPunct="0">
              <a:spcBef>
                <a:spcPts val="300"/>
              </a:spcBef>
              <a:spcAft>
                <a:spcPts val="300"/>
              </a:spcAft>
              <a:buFont typeface="Wingdings" panose="05000000000000000000" pitchFamily="2" charset="2"/>
              <a:buChar char="Ø"/>
            </a:pP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đăng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ký</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bắt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buộc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quyền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mọi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đồng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cụ</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đồng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bộ</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chặn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dịch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đăng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ký</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CQNN.</a:t>
            </a:r>
            <a:endParaRPr lang="vi-VN" sz="2500" kern="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33886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Hoàn thiện cơ chế, chính sách về quản lý, sử dụng đất nông nghiệp</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07</a:t>
            </a:r>
          </a:p>
        </p:txBody>
      </p:sp>
      <p:sp>
        <p:nvSpPr>
          <p:cNvPr id="3" name="Freeform 2"/>
          <p:cNvSpPr/>
          <p:nvPr/>
        </p:nvSpPr>
        <p:spPr>
          <a:xfrm>
            <a:off x="2450592" y="1084726"/>
            <a:ext cx="9473184" cy="1633326"/>
          </a:xfrm>
          <a:custGeom>
            <a:avLst/>
            <a:gdLst>
              <a:gd name="connsiteX0" fmla="*/ 0 w 8985504"/>
              <a:gd name="connsiteY0" fmla="*/ 165343 h 1653427"/>
              <a:gd name="connsiteX1" fmla="*/ 165343 w 8985504"/>
              <a:gd name="connsiteY1" fmla="*/ 0 h 1653427"/>
              <a:gd name="connsiteX2" fmla="*/ 8820161 w 8985504"/>
              <a:gd name="connsiteY2" fmla="*/ 0 h 1653427"/>
              <a:gd name="connsiteX3" fmla="*/ 8985504 w 8985504"/>
              <a:gd name="connsiteY3" fmla="*/ 165343 h 1653427"/>
              <a:gd name="connsiteX4" fmla="*/ 8985504 w 8985504"/>
              <a:gd name="connsiteY4" fmla="*/ 1488084 h 1653427"/>
              <a:gd name="connsiteX5" fmla="*/ 8820161 w 8985504"/>
              <a:gd name="connsiteY5" fmla="*/ 1653427 h 1653427"/>
              <a:gd name="connsiteX6" fmla="*/ 165343 w 8985504"/>
              <a:gd name="connsiteY6" fmla="*/ 1653427 h 1653427"/>
              <a:gd name="connsiteX7" fmla="*/ 0 w 8985504"/>
              <a:gd name="connsiteY7" fmla="*/ 1488084 h 1653427"/>
              <a:gd name="connsiteX8" fmla="*/ 0 w 8985504"/>
              <a:gd name="connsiteY8" fmla="*/ 165343 h 165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504" h="1653427">
                <a:moveTo>
                  <a:pt x="0" y="165343"/>
                </a:moveTo>
                <a:cubicBezTo>
                  <a:pt x="0" y="74027"/>
                  <a:pt x="74027" y="0"/>
                  <a:pt x="165343" y="0"/>
                </a:cubicBezTo>
                <a:lnTo>
                  <a:pt x="8820161" y="0"/>
                </a:lnTo>
                <a:cubicBezTo>
                  <a:pt x="8911477" y="0"/>
                  <a:pt x="8985504" y="74027"/>
                  <a:pt x="8985504" y="165343"/>
                </a:cubicBezTo>
                <a:lnTo>
                  <a:pt x="8985504" y="1488084"/>
                </a:lnTo>
                <a:cubicBezTo>
                  <a:pt x="8985504" y="1579400"/>
                  <a:pt x="8911477" y="1653427"/>
                  <a:pt x="8820161" y="1653427"/>
                </a:cubicBezTo>
                <a:lnTo>
                  <a:pt x="165343" y="1653427"/>
                </a:lnTo>
                <a:cubicBezTo>
                  <a:pt x="74027" y="1653427"/>
                  <a:pt x="0" y="1579400"/>
                  <a:pt x="0" y="1488084"/>
                </a:cubicBezTo>
                <a:lnTo>
                  <a:pt x="0" y="16534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94023" tIns="68580" rIns="68581" bIns="68580" numCol="1" spcCol="1270" anchor="ctr" anchorCtr="0">
            <a:noAutofit/>
          </a:bodyPr>
          <a:lstStyle/>
          <a:p>
            <a:pPr lvl="0" algn="just" defTabSz="8001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Cho </a:t>
            </a:r>
            <a:r>
              <a:rPr lang="en-US" sz="2000" kern="1200" dirty="0" err="1">
                <a:latin typeface="Times New Roman" panose="02020603050405020304" pitchFamily="18" charset="0"/>
                <a:cs typeface="Times New Roman" panose="02020603050405020304" pitchFamily="18" charset="0"/>
              </a:rPr>
              <a:t>phép</a:t>
            </a:r>
            <a:r>
              <a:rPr lang="en-US" sz="2000" kern="1200" dirty="0">
                <a:latin typeface="Times New Roman" panose="02020603050405020304" pitchFamily="18" charset="0"/>
                <a:cs typeface="Times New Roman" panose="02020603050405020304" pitchFamily="18" charset="0"/>
              </a:rPr>
              <a:t> </a:t>
            </a:r>
            <a:r>
              <a:rPr lang="en-US" sz="2000" u="sng" kern="1200" dirty="0" err="1">
                <a:latin typeface="Times New Roman" panose="02020603050405020304" pitchFamily="18" charset="0"/>
                <a:cs typeface="Times New Roman" panose="02020603050405020304" pitchFamily="18" charset="0"/>
              </a:rPr>
              <a:t>mở</a:t>
            </a:r>
            <a:r>
              <a:rPr lang="en-US" sz="2000" u="sng" kern="1200" dirty="0">
                <a:latin typeface="Times New Roman" panose="02020603050405020304" pitchFamily="18" charset="0"/>
                <a:cs typeface="Times New Roman" panose="02020603050405020304" pitchFamily="18" charset="0"/>
              </a:rPr>
              <a:t> </a:t>
            </a:r>
            <a:r>
              <a:rPr lang="en-US" sz="2000" u="sng" kern="1200" dirty="0" err="1">
                <a:latin typeface="Times New Roman" panose="02020603050405020304" pitchFamily="18" charset="0"/>
                <a:cs typeface="Times New Roman" panose="02020603050405020304" pitchFamily="18" charset="0"/>
              </a:rPr>
              <a:t>rộng</a:t>
            </a:r>
            <a:r>
              <a:rPr lang="en-US" sz="2000" u="sng" kern="1200" dirty="0">
                <a:latin typeface="Times New Roman" panose="02020603050405020304" pitchFamily="18" charset="0"/>
                <a:cs typeface="Times New Roman" panose="02020603050405020304" pitchFamily="18" charset="0"/>
              </a:rPr>
              <a:t> </a:t>
            </a:r>
            <a:r>
              <a:rPr lang="en-US" sz="2000" u="sng" kern="1200" dirty="0" err="1">
                <a:latin typeface="Times New Roman" panose="02020603050405020304" pitchFamily="18" charset="0"/>
                <a:cs typeface="Times New Roman" panose="02020603050405020304" pitchFamily="18" charset="0"/>
              </a:rPr>
              <a:t>đối</a:t>
            </a:r>
            <a:r>
              <a:rPr lang="en-US" sz="2000" u="sng" kern="1200" dirty="0">
                <a:latin typeface="Times New Roman" panose="02020603050405020304" pitchFamily="18" charset="0"/>
                <a:cs typeface="Times New Roman" panose="02020603050405020304" pitchFamily="18" charset="0"/>
              </a:rPr>
              <a:t> </a:t>
            </a:r>
            <a:r>
              <a:rPr lang="en-US" sz="2000" u="sng" kern="1200" dirty="0" err="1">
                <a:latin typeface="Times New Roman" panose="02020603050405020304" pitchFamily="18" charset="0"/>
                <a:cs typeface="Times New Roman" panose="02020603050405020304" pitchFamily="18" charset="0"/>
              </a:rPr>
              <a:t>tượng</a:t>
            </a:r>
            <a:r>
              <a:rPr lang="en-US" sz="2000" u="sng" kern="1200" dirty="0">
                <a:latin typeface="Times New Roman" panose="02020603050405020304" pitchFamily="18" charset="0"/>
                <a:cs typeface="Times New Roman" panose="02020603050405020304" pitchFamily="18" charset="0"/>
              </a:rPr>
              <a:t>, </a:t>
            </a:r>
            <a:r>
              <a:rPr lang="en-US" sz="2000" u="sng" kern="1200" dirty="0" err="1">
                <a:latin typeface="Times New Roman" panose="02020603050405020304" pitchFamily="18" charset="0"/>
                <a:cs typeface="Times New Roman" panose="02020603050405020304" pitchFamily="18" charset="0"/>
              </a:rPr>
              <a:t>hạn</a:t>
            </a:r>
            <a:r>
              <a:rPr lang="en-US" sz="2000" u="sng" kern="1200" dirty="0">
                <a:latin typeface="Times New Roman" panose="02020603050405020304" pitchFamily="18" charset="0"/>
                <a:cs typeface="Times New Roman" panose="02020603050405020304" pitchFamily="18" charset="0"/>
              </a:rPr>
              <a:t> </a:t>
            </a:r>
            <a:r>
              <a:rPr lang="en-US" sz="2000" u="sng" kern="1200" dirty="0" err="1">
                <a:latin typeface="Times New Roman" panose="02020603050405020304" pitchFamily="18" charset="0"/>
                <a:cs typeface="Times New Roman" panose="02020603050405020304" pitchFamily="18" charset="0"/>
              </a:rPr>
              <a:t>mức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chuyển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quyền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dụng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nghiệp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phù</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hợp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đặc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điểm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phương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chuyển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đổi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làm</a:t>
            </a:r>
            <a:r>
              <a:rPr lang="en-US" sz="2000" kern="1200" dirty="0">
                <a:latin typeface="Times New Roman" panose="02020603050405020304" pitchFamily="18" charset="0"/>
                <a:cs typeface="Times New Roman" panose="02020603050405020304" pitchFamily="18" charset="0"/>
              </a:rPr>
              <a:t>, lao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ở </a:t>
            </a:r>
            <a:r>
              <a:rPr lang="en-US" sz="2000" kern="1200" dirty="0" err="1">
                <a:latin typeface="Times New Roman" panose="02020603050405020304" pitchFamily="18" charset="0"/>
                <a:cs typeface="Times New Roman" panose="02020603050405020304" pitchFamily="18" charset="0"/>
              </a:rPr>
              <a:t>nông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tụ</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đai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phù</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hợp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chuyển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dịch</a:t>
            </a:r>
            <a:r>
              <a:rPr lang="en-US" sz="2000" kern="1200" dirty="0">
                <a:latin typeface="Times New Roman" panose="02020603050405020304" pitchFamily="18" charset="0"/>
                <a:cs typeface="Times New Roman" panose="02020603050405020304" pitchFamily="18" charset="0"/>
              </a:rPr>
              <a:t> lao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thôn</a:t>
            </a:r>
            <a:r>
              <a:rPr lang="en-US" sz="2000" kern="1200" dirty="0">
                <a:latin typeface="Times New Roman" panose="02020603050405020304" pitchFamily="18" charset="0"/>
                <a:cs typeface="Times New Roman" panose="02020603050405020304" pitchFamily="18" charset="0"/>
              </a:rPr>
              <a:t>.</a:t>
            </a:r>
          </a:p>
        </p:txBody>
      </p:sp>
      <p:sp>
        <p:nvSpPr>
          <p:cNvPr id="4" name="Rounded Rectangle 3"/>
          <p:cNvSpPr/>
          <p:nvPr/>
        </p:nvSpPr>
        <p:spPr>
          <a:xfrm>
            <a:off x="2684552" y="1347196"/>
            <a:ext cx="1403149" cy="1014259"/>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l="-3000" r="-3000"/>
            </a:stretch>
          </a:blipFill>
        </p:spPr>
        <p:style>
          <a:lnRef idx="1">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2450592" y="2819788"/>
            <a:ext cx="9473184" cy="1335767"/>
          </a:xfrm>
          <a:custGeom>
            <a:avLst/>
            <a:gdLst>
              <a:gd name="connsiteX0" fmla="*/ 0 w 8985504"/>
              <a:gd name="connsiteY0" fmla="*/ 135221 h 1352206"/>
              <a:gd name="connsiteX1" fmla="*/ 135221 w 8985504"/>
              <a:gd name="connsiteY1" fmla="*/ 0 h 1352206"/>
              <a:gd name="connsiteX2" fmla="*/ 8850283 w 8985504"/>
              <a:gd name="connsiteY2" fmla="*/ 0 h 1352206"/>
              <a:gd name="connsiteX3" fmla="*/ 8985504 w 8985504"/>
              <a:gd name="connsiteY3" fmla="*/ 135221 h 1352206"/>
              <a:gd name="connsiteX4" fmla="*/ 8985504 w 8985504"/>
              <a:gd name="connsiteY4" fmla="*/ 1216985 h 1352206"/>
              <a:gd name="connsiteX5" fmla="*/ 8850283 w 8985504"/>
              <a:gd name="connsiteY5" fmla="*/ 1352206 h 1352206"/>
              <a:gd name="connsiteX6" fmla="*/ 135221 w 8985504"/>
              <a:gd name="connsiteY6" fmla="*/ 1352206 h 1352206"/>
              <a:gd name="connsiteX7" fmla="*/ 0 w 8985504"/>
              <a:gd name="connsiteY7" fmla="*/ 1216985 h 1352206"/>
              <a:gd name="connsiteX8" fmla="*/ 0 w 8985504"/>
              <a:gd name="connsiteY8" fmla="*/ 135221 h 13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504" h="1352206">
                <a:moveTo>
                  <a:pt x="0" y="135221"/>
                </a:moveTo>
                <a:cubicBezTo>
                  <a:pt x="0" y="60541"/>
                  <a:pt x="60541" y="0"/>
                  <a:pt x="135221" y="0"/>
                </a:cubicBezTo>
                <a:lnTo>
                  <a:pt x="8850283" y="0"/>
                </a:lnTo>
                <a:cubicBezTo>
                  <a:pt x="8924963" y="0"/>
                  <a:pt x="8985504" y="60541"/>
                  <a:pt x="8985504" y="135221"/>
                </a:cubicBezTo>
                <a:lnTo>
                  <a:pt x="8985504" y="1216985"/>
                </a:lnTo>
                <a:cubicBezTo>
                  <a:pt x="8985504" y="1291665"/>
                  <a:pt x="8924963" y="1352206"/>
                  <a:pt x="8850283" y="1352206"/>
                </a:cubicBezTo>
                <a:lnTo>
                  <a:pt x="135221" y="1352206"/>
                </a:lnTo>
                <a:cubicBezTo>
                  <a:pt x="60541" y="1352206"/>
                  <a:pt x="0" y="1291665"/>
                  <a:pt x="0" y="1216985"/>
                </a:cubicBezTo>
                <a:lnTo>
                  <a:pt x="0" y="1352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2757287"/>
              <a:satOff val="15482"/>
              <a:lumOff val="-719"/>
              <a:alphaOff val="0"/>
            </a:schemeClr>
          </a:fillRef>
          <a:effectRef idx="1">
            <a:schemeClr val="accent4">
              <a:hueOff val="-2757287"/>
              <a:satOff val="15482"/>
              <a:lumOff val="-719"/>
              <a:alphaOff val="0"/>
            </a:schemeClr>
          </a:effectRef>
          <a:fontRef idx="minor">
            <a:schemeClr val="dk1"/>
          </a:fontRef>
        </p:style>
        <p:txBody>
          <a:bodyPr spcFirstLastPara="0" vert="horz" wrap="square" lIns="1994023" tIns="68580" rIns="68581" bIns="68580" numCol="1" spcCol="1270" anchor="ctr" anchorCtr="0">
            <a:noAutofit/>
          </a:bodyPr>
          <a:lstStyle/>
          <a:p>
            <a:pPr lvl="0" algn="just" defTabSz="800100">
              <a:lnSpc>
                <a:spcPct val="90000"/>
              </a:lnSpc>
              <a:spcBef>
                <a:spcPct val="0"/>
              </a:spcBef>
              <a:spcAft>
                <a:spcPct val="35000"/>
              </a:spcAft>
            </a:pPr>
            <a:r>
              <a:rPr lang="en-US" sz="2000" kern="1200" dirty="0" err="1">
                <a:latin typeface="Times New Roman" pitchFamily="18" charset="0"/>
                <a:cs typeface="Times New Roman" pitchFamily="18" charset="0"/>
              </a:rPr>
              <a:t>Tạo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điều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kiện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thuận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lợi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để</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sử</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dụng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được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chuyển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đổi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mục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đích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sản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xuất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cây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trồng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vật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nuôi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nâng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cao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hiệu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quả</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sử</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dụng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theo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hoạch</a:t>
            </a:r>
            <a:r>
              <a:rPr lang="en-US" sz="2000" kern="1200" dirty="0">
                <a:latin typeface="Times New Roman" pitchFamily="18" charset="0"/>
                <a:cs typeface="Times New Roman" pitchFamily="18" charset="0"/>
              </a:rPr>
              <a:t>. </a:t>
            </a:r>
          </a:p>
        </p:txBody>
      </p:sp>
      <p:sp>
        <p:nvSpPr>
          <p:cNvPr id="7" name="Rounded Rectangle 6"/>
          <p:cNvSpPr/>
          <p:nvPr/>
        </p:nvSpPr>
        <p:spPr>
          <a:xfrm>
            <a:off x="2684552" y="2978356"/>
            <a:ext cx="1403149" cy="1014259"/>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1">
            <a:schemeClr val="lt1">
              <a:hueOff val="0"/>
              <a:satOff val="0"/>
              <a:lumOff val="0"/>
              <a:alphaOff val="0"/>
            </a:schemeClr>
          </a:lnRef>
          <a:fillRef idx="1">
            <a:scrgbClr r="0" g="0" b="0"/>
          </a:fillRef>
          <a:effectRef idx="1">
            <a:schemeClr val="accent4">
              <a:tint val="50000"/>
              <a:hueOff val="-2897469"/>
              <a:satOff val="18675"/>
              <a:lumOff val="990"/>
              <a:alphaOff val="0"/>
            </a:schemeClr>
          </a:effectRef>
          <a:fontRef idx="minor">
            <a:schemeClr val="lt1">
              <a:hueOff val="0"/>
              <a:satOff val="0"/>
              <a:lumOff val="0"/>
              <a:alphaOff val="0"/>
            </a:schemeClr>
          </a:fontRef>
        </p:style>
      </p:sp>
      <p:sp>
        <p:nvSpPr>
          <p:cNvPr id="8" name="Freeform 7"/>
          <p:cNvSpPr/>
          <p:nvPr/>
        </p:nvSpPr>
        <p:spPr>
          <a:xfrm>
            <a:off x="2450592" y="4297931"/>
            <a:ext cx="9473184" cy="1010697"/>
          </a:xfrm>
          <a:custGeom>
            <a:avLst/>
            <a:gdLst>
              <a:gd name="connsiteX0" fmla="*/ 0 w 8985504"/>
              <a:gd name="connsiteY0" fmla="*/ 102314 h 1023136"/>
              <a:gd name="connsiteX1" fmla="*/ 102314 w 8985504"/>
              <a:gd name="connsiteY1" fmla="*/ 0 h 1023136"/>
              <a:gd name="connsiteX2" fmla="*/ 8883190 w 8985504"/>
              <a:gd name="connsiteY2" fmla="*/ 0 h 1023136"/>
              <a:gd name="connsiteX3" fmla="*/ 8985504 w 8985504"/>
              <a:gd name="connsiteY3" fmla="*/ 102314 h 1023136"/>
              <a:gd name="connsiteX4" fmla="*/ 8985504 w 8985504"/>
              <a:gd name="connsiteY4" fmla="*/ 920822 h 1023136"/>
              <a:gd name="connsiteX5" fmla="*/ 8883190 w 8985504"/>
              <a:gd name="connsiteY5" fmla="*/ 1023136 h 1023136"/>
              <a:gd name="connsiteX6" fmla="*/ 102314 w 8985504"/>
              <a:gd name="connsiteY6" fmla="*/ 1023136 h 1023136"/>
              <a:gd name="connsiteX7" fmla="*/ 0 w 8985504"/>
              <a:gd name="connsiteY7" fmla="*/ 920822 h 1023136"/>
              <a:gd name="connsiteX8" fmla="*/ 0 w 8985504"/>
              <a:gd name="connsiteY8" fmla="*/ 102314 h 102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504" h="1023136">
                <a:moveTo>
                  <a:pt x="0" y="102314"/>
                </a:moveTo>
                <a:cubicBezTo>
                  <a:pt x="0" y="45808"/>
                  <a:pt x="45808" y="0"/>
                  <a:pt x="102314" y="0"/>
                </a:cubicBezTo>
                <a:lnTo>
                  <a:pt x="8883190" y="0"/>
                </a:lnTo>
                <a:cubicBezTo>
                  <a:pt x="8939696" y="0"/>
                  <a:pt x="8985504" y="45808"/>
                  <a:pt x="8985504" y="102314"/>
                </a:cubicBezTo>
                <a:lnTo>
                  <a:pt x="8985504" y="920822"/>
                </a:lnTo>
                <a:cubicBezTo>
                  <a:pt x="8985504" y="977328"/>
                  <a:pt x="8939696" y="1023136"/>
                  <a:pt x="8883190" y="1023136"/>
                </a:cubicBezTo>
                <a:lnTo>
                  <a:pt x="102314" y="1023136"/>
                </a:lnTo>
                <a:cubicBezTo>
                  <a:pt x="45808" y="1023136"/>
                  <a:pt x="0" y="977328"/>
                  <a:pt x="0" y="920822"/>
                </a:cubicBezTo>
                <a:lnTo>
                  <a:pt x="0" y="10231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5514574"/>
              <a:satOff val="30963"/>
              <a:lumOff val="-1437"/>
              <a:alphaOff val="0"/>
            </a:schemeClr>
          </a:fillRef>
          <a:effectRef idx="1">
            <a:schemeClr val="accent4">
              <a:hueOff val="-5514574"/>
              <a:satOff val="30963"/>
              <a:lumOff val="-1437"/>
              <a:alphaOff val="0"/>
            </a:schemeClr>
          </a:effectRef>
          <a:fontRef idx="minor">
            <a:schemeClr val="dk1"/>
          </a:fontRef>
        </p:style>
        <p:txBody>
          <a:bodyPr spcFirstLastPara="0" vert="horz" wrap="square" lIns="1994023" tIns="68580" rIns="68581" bIns="68580" numCol="1" spcCol="1270" anchor="ctr" anchorCtr="0">
            <a:noAutofit/>
          </a:bodyPr>
          <a:lstStyle/>
          <a:p>
            <a:pPr lvl="0" algn="just" defTabSz="800100">
              <a:lnSpc>
                <a:spcPct val="90000"/>
              </a:lnSpc>
              <a:spcBef>
                <a:spcPct val="0"/>
              </a:spcBef>
              <a:spcAft>
                <a:spcPct val="35000"/>
              </a:spcAft>
            </a:pPr>
            <a:r>
              <a:rPr lang="en-US" sz="2000" kern="1200" dirty="0" err="1">
                <a:latin typeface="Times New Roman" pitchFamily="18" charset="0"/>
                <a:cs typeface="Times New Roman" pitchFamily="18" charset="0"/>
              </a:rPr>
              <a:t>Tăng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cường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quản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lý</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khắc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phục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tình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trạng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thoái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hoá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giảm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a:t>
            </a:r>
          </a:p>
        </p:txBody>
      </p:sp>
      <p:sp>
        <p:nvSpPr>
          <p:cNvPr id="9" name="Rounded Rectangle 8"/>
          <p:cNvSpPr/>
          <p:nvPr/>
        </p:nvSpPr>
        <p:spPr>
          <a:xfrm>
            <a:off x="2684552" y="4296174"/>
            <a:ext cx="1403149" cy="1014259"/>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29000" r="-29000"/>
            </a:stretch>
          </a:blipFill>
        </p:spPr>
        <p:style>
          <a:lnRef idx="1">
            <a:schemeClr val="lt1">
              <a:hueOff val="0"/>
              <a:satOff val="0"/>
              <a:lumOff val="0"/>
              <a:alphaOff val="0"/>
            </a:schemeClr>
          </a:lnRef>
          <a:fillRef idx="1">
            <a:scrgbClr r="0" g="0" b="0"/>
          </a:fillRef>
          <a:effectRef idx="1">
            <a:schemeClr val="accent4">
              <a:tint val="50000"/>
              <a:hueOff val="-5794938"/>
              <a:satOff val="37349"/>
              <a:lumOff val="1980"/>
              <a:alphaOff val="0"/>
            </a:schemeClr>
          </a:effectRef>
          <a:fontRef idx="minor">
            <a:schemeClr val="lt1">
              <a:hueOff val="0"/>
              <a:satOff val="0"/>
              <a:lumOff val="0"/>
              <a:alphaOff val="0"/>
            </a:schemeClr>
          </a:fontRef>
        </p:style>
      </p:sp>
      <p:sp>
        <p:nvSpPr>
          <p:cNvPr id="10" name="Freeform 9"/>
          <p:cNvSpPr/>
          <p:nvPr/>
        </p:nvSpPr>
        <p:spPr>
          <a:xfrm>
            <a:off x="2450592" y="5454543"/>
            <a:ext cx="9473184" cy="1267825"/>
          </a:xfrm>
          <a:custGeom>
            <a:avLst/>
            <a:gdLst>
              <a:gd name="connsiteX0" fmla="*/ 0 w 8985504"/>
              <a:gd name="connsiteY0" fmla="*/ 128343 h 1283428"/>
              <a:gd name="connsiteX1" fmla="*/ 128343 w 8985504"/>
              <a:gd name="connsiteY1" fmla="*/ 0 h 1283428"/>
              <a:gd name="connsiteX2" fmla="*/ 8857161 w 8985504"/>
              <a:gd name="connsiteY2" fmla="*/ 0 h 1283428"/>
              <a:gd name="connsiteX3" fmla="*/ 8985504 w 8985504"/>
              <a:gd name="connsiteY3" fmla="*/ 128343 h 1283428"/>
              <a:gd name="connsiteX4" fmla="*/ 8985504 w 8985504"/>
              <a:gd name="connsiteY4" fmla="*/ 1155085 h 1283428"/>
              <a:gd name="connsiteX5" fmla="*/ 8857161 w 8985504"/>
              <a:gd name="connsiteY5" fmla="*/ 1283428 h 1283428"/>
              <a:gd name="connsiteX6" fmla="*/ 128343 w 8985504"/>
              <a:gd name="connsiteY6" fmla="*/ 1283428 h 1283428"/>
              <a:gd name="connsiteX7" fmla="*/ 0 w 8985504"/>
              <a:gd name="connsiteY7" fmla="*/ 1155085 h 1283428"/>
              <a:gd name="connsiteX8" fmla="*/ 0 w 8985504"/>
              <a:gd name="connsiteY8" fmla="*/ 128343 h 128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5504" h="1283428">
                <a:moveTo>
                  <a:pt x="0" y="128343"/>
                </a:moveTo>
                <a:cubicBezTo>
                  <a:pt x="0" y="57461"/>
                  <a:pt x="57461" y="0"/>
                  <a:pt x="128343" y="0"/>
                </a:cubicBezTo>
                <a:lnTo>
                  <a:pt x="8857161" y="0"/>
                </a:lnTo>
                <a:cubicBezTo>
                  <a:pt x="8928043" y="0"/>
                  <a:pt x="8985504" y="57461"/>
                  <a:pt x="8985504" y="128343"/>
                </a:cubicBezTo>
                <a:lnTo>
                  <a:pt x="8985504" y="1155085"/>
                </a:lnTo>
                <a:cubicBezTo>
                  <a:pt x="8985504" y="1225967"/>
                  <a:pt x="8928043" y="1283428"/>
                  <a:pt x="8857161" y="1283428"/>
                </a:cubicBezTo>
                <a:lnTo>
                  <a:pt x="128343" y="1283428"/>
                </a:lnTo>
                <a:cubicBezTo>
                  <a:pt x="57461" y="1283428"/>
                  <a:pt x="0" y="1225967"/>
                  <a:pt x="0" y="1155085"/>
                </a:cubicBezTo>
                <a:lnTo>
                  <a:pt x="0" y="12834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8271860"/>
              <a:satOff val="46445"/>
              <a:lumOff val="-2156"/>
              <a:alphaOff val="0"/>
            </a:schemeClr>
          </a:fillRef>
          <a:effectRef idx="1">
            <a:schemeClr val="accent4">
              <a:hueOff val="-8271860"/>
              <a:satOff val="46445"/>
              <a:lumOff val="-2156"/>
              <a:alphaOff val="0"/>
            </a:schemeClr>
          </a:effectRef>
          <a:fontRef idx="minor">
            <a:schemeClr val="dk1"/>
          </a:fontRef>
        </p:style>
        <p:txBody>
          <a:bodyPr spcFirstLastPara="0" vert="horz" wrap="square" lIns="1994023" tIns="68580" rIns="68581" bIns="68580" numCol="1" spcCol="1270" anchor="ctr" anchorCtr="0">
            <a:noAutofit/>
          </a:bodyPr>
          <a:lstStyle/>
          <a:p>
            <a:pPr lvl="0" algn="just" defTabSz="800100">
              <a:lnSpc>
                <a:spcPct val="90000"/>
              </a:lnSpc>
              <a:spcBef>
                <a:spcPct val="0"/>
              </a:spcBef>
              <a:spcAft>
                <a:spcPct val="35000"/>
              </a:spcAft>
            </a:pPr>
            <a:r>
              <a:rPr lang="en-US" sz="2000" kern="1200" dirty="0" err="1">
                <a:latin typeface="Times New Roman" pitchFamily="18" charset="0"/>
                <a:cs typeface="Times New Roman" pitchFamily="18" charset="0"/>
              </a:rPr>
              <a:t>Xây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dựng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định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về</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hàng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thuê</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để</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thúc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đẩy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tập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trung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đai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tiếp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cận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đất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đai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của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các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doanh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nghiệp</a:t>
            </a:r>
            <a:r>
              <a:rPr lang="en-US" sz="2000" kern="1200" dirty="0">
                <a:latin typeface="Times New Roman" pitchFamily="18" charset="0"/>
                <a:cs typeface="Times New Roman" pitchFamily="18" charset="0"/>
              </a:rPr>
              <a:t>.</a:t>
            </a:r>
          </a:p>
        </p:txBody>
      </p:sp>
      <p:sp>
        <p:nvSpPr>
          <p:cNvPr id="11" name="Rounded Rectangle 10"/>
          <p:cNvSpPr/>
          <p:nvPr/>
        </p:nvSpPr>
        <p:spPr>
          <a:xfrm>
            <a:off x="2684552" y="5579602"/>
            <a:ext cx="1403149" cy="1014259"/>
          </a:xfrm>
          <a:prstGeom prst="roundRect">
            <a:avLst>
              <a:gd name="adj" fmla="val 10000"/>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20000" b="-20000"/>
            </a:stretch>
          </a:blipFill>
        </p:spPr>
        <p:style>
          <a:lnRef idx="1">
            <a:schemeClr val="lt1">
              <a:hueOff val="0"/>
              <a:satOff val="0"/>
              <a:lumOff val="0"/>
              <a:alphaOff val="0"/>
            </a:schemeClr>
          </a:lnRef>
          <a:fillRef idx="1">
            <a:scrgbClr r="0" g="0" b="0"/>
          </a:fillRef>
          <a:effectRef idx="1">
            <a:schemeClr val="accent4">
              <a:tint val="50000"/>
              <a:hueOff val="-8692408"/>
              <a:satOff val="56024"/>
              <a:lumOff val="297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79102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Hoàn thiện thể chế, chính sách quản lý và sử dụng đất đồng bộ với thể chế phát triển nền KTTT định hướng XHCN</a:t>
            </a:r>
          </a:p>
        </p:txBody>
      </p:sp>
      <p:sp>
        <p:nvSpPr>
          <p:cNvPr id="20" name="Content Placeholder 2"/>
          <p:cNvSpPr txBox="1">
            <a:spLocks/>
          </p:cNvSpPr>
          <p:nvPr/>
        </p:nvSpPr>
        <p:spPr bwMode="auto">
          <a:xfrm>
            <a:off x="167366" y="1084726"/>
            <a:ext cx="2004334" cy="5637642"/>
          </a:xfrm>
          <a:prstGeom prst="roundRect">
            <a:avLst/>
          </a:prstGeom>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anchor="ctr" anchorCtr="0" compatLnSpc="1">
            <a:prstTxWarp prst="textNoShape">
              <a:avLst/>
            </a:prstTxWarp>
          </a:bodyPr>
          <a:lstStyle>
            <a:defPPr>
              <a:defRPr lang="et-EE"/>
            </a:defPPr>
            <a:lvl1pPr marL="0" indent="0" algn="just">
              <a:spcBef>
                <a:spcPts val="0"/>
              </a:spcBef>
              <a:buFont typeface="Arial" panose="020B0604020202020204" pitchFamily="34" charset="0"/>
              <a:buNone/>
              <a:defRPr sz="2400">
                <a:solidFill>
                  <a:schemeClr val="tx1"/>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ctr" eaLnBrk="0" fontAlgn="base" hangingPunct="0">
              <a:spcAft>
                <a:spcPct val="0"/>
              </a:spcAft>
            </a:pPr>
            <a:r>
              <a:rPr lang="vi-VN" sz="2800" kern="0">
                <a:solidFill>
                  <a:prstClr val="black"/>
                </a:solidFill>
              </a:rPr>
              <a:t>Chế độ sử dụng đất đa mục đích</a:t>
            </a:r>
          </a:p>
        </p:txBody>
      </p:sp>
      <p:sp>
        <p:nvSpPr>
          <p:cNvPr id="21" name="Freeform 20"/>
          <p:cNvSpPr/>
          <p:nvPr/>
        </p:nvSpPr>
        <p:spPr>
          <a:xfrm>
            <a:off x="539533" y="1084726"/>
            <a:ext cx="1260000" cy="1260000"/>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a:solidFill>
            <a:srgbClr val="A50021"/>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400" b="1" kern="0">
                <a:solidFill>
                  <a:prstClr val="white"/>
                </a:solidFill>
                <a:latin typeface="Times New Roman" panose="02020603050405020304" pitchFamily="18" charset="0"/>
                <a:cs typeface="Times New Roman" panose="02020603050405020304" pitchFamily="18" charset="0"/>
              </a:rPr>
              <a:t>08</a:t>
            </a:r>
          </a:p>
        </p:txBody>
      </p:sp>
      <p:sp>
        <p:nvSpPr>
          <p:cNvPr id="22" name="Rectangle: Rounded Corners 4">
            <a:extLst>
              <a:ext uri="{FF2B5EF4-FFF2-40B4-BE49-F238E27FC236}">
                <a16:creationId xmlns:a16="http://schemas.microsoft.com/office/drawing/2014/main" id="{0506F6FF-DB3D-49A0-A729-DD7A9FBB13D3}"/>
              </a:ext>
            </a:extLst>
          </p:cNvPr>
          <p:cNvSpPr/>
          <p:nvPr/>
        </p:nvSpPr>
        <p:spPr>
          <a:xfrm>
            <a:off x="2450592" y="1084726"/>
            <a:ext cx="9473184" cy="5637642"/>
          </a:xfrm>
          <a:prstGeom prst="roundRect">
            <a:avLst/>
          </a:prstGeom>
          <a:solidFill>
            <a:sysClr val="window" lastClr="FFFFFF"/>
          </a:solidFill>
          <a:ln w="25400" cap="flat" cmpd="sng" algn="ctr">
            <a:solidFill>
              <a:srgbClr val="C00000"/>
            </a:solidFill>
            <a:prstDash val="solid"/>
          </a:ln>
          <a:effectLst/>
        </p:spPr>
        <p:txBody>
          <a:bodyPr rtlCol="0" anchor="ctr"/>
          <a:lstStyle/>
          <a:p>
            <a:pPr lvl="0" indent="357188" algn="just" eaLnBrk="0" fontAlgn="base" hangingPunct="0">
              <a:spcBef>
                <a:spcPct val="0"/>
              </a:spcBef>
              <a:spcAft>
                <a:spcPct val="0"/>
              </a:spcAft>
              <a:buFont typeface="Wingdings" panose="05000000000000000000" pitchFamily="2" charset="2"/>
              <a:buChar char="Ø"/>
            </a:pPr>
            <a:r>
              <a:rPr lang="vi-VN" sz="2800" kern="0" dirty="0">
                <a:solidFill>
                  <a:srgbClr val="000000"/>
                </a:solidFill>
                <a:latin typeface="Times New Roman" panose="02020603050405020304" pitchFamily="18" charset="0"/>
              </a:rPr>
              <a:t>Yêu </a:t>
            </a:r>
            <a:r>
              <a:rPr lang="vi-VN" sz="2800" kern="0" dirty="0" err="1">
                <a:solidFill>
                  <a:srgbClr val="000000"/>
                </a:solidFill>
                <a:latin typeface="Times New Roman" panose="02020603050405020304" pitchFamily="18" charset="0"/>
              </a:rPr>
              <a:t>cầu</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sửa</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đổi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bổ</a:t>
            </a:r>
            <a:r>
              <a:rPr lang="vi-VN" sz="2800" kern="0" dirty="0">
                <a:solidFill>
                  <a:srgbClr val="000000"/>
                </a:solidFill>
                <a:latin typeface="Times New Roman" panose="02020603050405020304" pitchFamily="18" charset="0"/>
              </a:rPr>
              <a:t> sung trong Luật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đai, </a:t>
            </a:r>
            <a:r>
              <a:rPr lang="vi-VN" sz="2800" kern="0" dirty="0" err="1">
                <a:solidFill>
                  <a:srgbClr val="000000"/>
                </a:solidFill>
                <a:latin typeface="Times New Roman" panose="02020603050405020304" pitchFamily="18" charset="0"/>
              </a:rPr>
              <a:t>hoàn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thiện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các</a:t>
            </a:r>
            <a:r>
              <a:rPr lang="vi-VN" sz="2800" kern="0" dirty="0">
                <a:solidFill>
                  <a:srgbClr val="000000"/>
                </a:solidFill>
                <a:latin typeface="Times New Roman" panose="02020603050405020304" pitchFamily="18" charset="0"/>
              </a:rPr>
              <a:t> quy </a:t>
            </a:r>
            <a:r>
              <a:rPr lang="vi-VN" sz="2800" kern="0" dirty="0" err="1">
                <a:solidFill>
                  <a:srgbClr val="000000"/>
                </a:solidFill>
                <a:latin typeface="Times New Roman" panose="02020603050405020304" pitchFamily="18" charset="0"/>
              </a:rPr>
              <a:t>định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về</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quản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lý</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sử</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dụng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đa </a:t>
            </a:r>
            <a:r>
              <a:rPr lang="vi-VN" sz="2800" kern="0" dirty="0" err="1">
                <a:solidFill>
                  <a:srgbClr val="000000"/>
                </a:solidFill>
                <a:latin typeface="Times New Roman" panose="02020603050405020304" pitchFamily="18" charset="0"/>
              </a:rPr>
              <a:t>mục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đích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đối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quốc</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phòng</a:t>
            </a:r>
            <a:r>
              <a:rPr lang="vi-VN" sz="2800" kern="0" dirty="0">
                <a:solidFill>
                  <a:srgbClr val="000000"/>
                </a:solidFill>
                <a:latin typeface="Times New Roman" panose="02020603050405020304" pitchFamily="18" charset="0"/>
              </a:rPr>
              <a:t>, an ninh </a:t>
            </a:r>
            <a:r>
              <a:rPr lang="vi-VN" sz="2800" kern="0" dirty="0" err="1">
                <a:solidFill>
                  <a:srgbClr val="000000"/>
                </a:solidFill>
                <a:latin typeface="Times New Roman" panose="02020603050405020304" pitchFamily="18" charset="0"/>
              </a:rPr>
              <a:t>kết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hợp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sản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xuất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và</a:t>
            </a:r>
            <a:r>
              <a:rPr lang="vi-VN" sz="2800" kern="0" dirty="0">
                <a:solidFill>
                  <a:srgbClr val="000000"/>
                </a:solidFill>
                <a:latin typeface="Times New Roman" panose="02020603050405020304" pitchFamily="18" charset="0"/>
              </a:rPr>
              <a:t> xây </a:t>
            </a:r>
            <a:r>
              <a:rPr lang="vi-VN" sz="2800" kern="0" dirty="0" err="1">
                <a:solidFill>
                  <a:srgbClr val="000000"/>
                </a:solidFill>
                <a:latin typeface="Times New Roman" panose="02020603050405020304" pitchFamily="18" charset="0"/>
              </a:rPr>
              <a:t>dựng</a:t>
            </a:r>
            <a:r>
              <a:rPr lang="vi-VN" sz="2800" kern="0" dirty="0">
                <a:solidFill>
                  <a:srgbClr val="000000"/>
                </a:solidFill>
                <a:latin typeface="Times New Roman" panose="02020603050405020304" pitchFamily="18" charset="0"/>
              </a:rPr>
              <a:t> kinh tế;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ở </a:t>
            </a:r>
            <a:r>
              <a:rPr lang="vi-VN" sz="2800" kern="0" dirty="0" err="1">
                <a:solidFill>
                  <a:srgbClr val="000000"/>
                </a:solidFill>
                <a:latin typeface="Times New Roman" panose="02020603050405020304" pitchFamily="18" charset="0"/>
              </a:rPr>
              <a:t>kết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hợp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thương </a:t>
            </a:r>
            <a:r>
              <a:rPr lang="vi-VN" sz="2800" kern="0" dirty="0" err="1">
                <a:solidFill>
                  <a:srgbClr val="000000"/>
                </a:solidFill>
                <a:latin typeface="Times New Roman" panose="02020603050405020304" pitchFamily="18" charset="0"/>
              </a:rPr>
              <a:t>mại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dịch</a:t>
            </a:r>
            <a:r>
              <a:rPr lang="vi-VN" sz="2800" kern="0" dirty="0">
                <a:solidFill>
                  <a:srgbClr val="000000"/>
                </a:solidFill>
                <a:latin typeface="Times New Roman" panose="02020603050405020304" pitchFamily="18" charset="0"/>
              </a:rPr>
              <a:t> vụ;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nông </a:t>
            </a:r>
            <a:r>
              <a:rPr lang="vi-VN" sz="2800" kern="0" dirty="0" err="1">
                <a:solidFill>
                  <a:srgbClr val="000000"/>
                </a:solidFill>
                <a:latin typeface="Times New Roman" panose="02020603050405020304" pitchFamily="18" charset="0"/>
              </a:rPr>
              <a:t>nghiệp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kết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hợp</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với</a:t>
            </a:r>
            <a:r>
              <a:rPr lang="vi-VN" sz="2800" kern="0" dirty="0">
                <a:solidFill>
                  <a:srgbClr val="000000"/>
                </a:solidFill>
                <a:latin typeface="Times New Roman" panose="02020603050405020304" pitchFamily="18" charset="0"/>
              </a:rPr>
              <a:t> thương </a:t>
            </a:r>
            <a:r>
              <a:rPr lang="vi-VN" sz="2800" kern="0" dirty="0" err="1">
                <a:solidFill>
                  <a:srgbClr val="000000"/>
                </a:solidFill>
                <a:latin typeface="Times New Roman" panose="02020603050405020304" pitchFamily="18" charset="0"/>
              </a:rPr>
              <a:t>mại</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dịch</a:t>
            </a:r>
            <a:r>
              <a:rPr lang="vi-VN" sz="2800" kern="0" dirty="0">
                <a:solidFill>
                  <a:srgbClr val="000000"/>
                </a:solidFill>
                <a:latin typeface="Times New Roman" panose="02020603050405020304" pitchFamily="18" charset="0"/>
              </a:rPr>
              <a:t> vụ;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dự</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án</a:t>
            </a:r>
            <a:r>
              <a:rPr lang="vi-VN" sz="2800" kern="0" dirty="0">
                <a:solidFill>
                  <a:srgbClr val="000000"/>
                </a:solidFill>
                <a:latin typeface="Times New Roman" panose="02020603050405020304" pitchFamily="18" charset="0"/>
              </a:rPr>
              <a:t> du </a:t>
            </a:r>
            <a:r>
              <a:rPr lang="vi-VN" sz="2800" kern="0" dirty="0" err="1">
                <a:solidFill>
                  <a:srgbClr val="000000"/>
                </a:solidFill>
                <a:latin typeface="Times New Roman" panose="02020603050405020304" pitchFamily="18" charset="0"/>
              </a:rPr>
              <a:t>lịch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có</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yếu</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tố</a:t>
            </a:r>
            <a:r>
              <a:rPr lang="vi-VN" sz="2800" kern="0" dirty="0">
                <a:solidFill>
                  <a:srgbClr val="000000"/>
                </a:solidFill>
                <a:latin typeface="Times New Roman" panose="02020603050405020304" pitchFamily="18" charset="0"/>
              </a:rPr>
              <a:t> tâm linh;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xây </a:t>
            </a:r>
            <a:r>
              <a:rPr lang="vi-VN" sz="2800" kern="0" dirty="0" err="1">
                <a:solidFill>
                  <a:srgbClr val="000000"/>
                </a:solidFill>
                <a:latin typeface="Times New Roman" panose="02020603050405020304" pitchFamily="18" charset="0"/>
              </a:rPr>
              <a:t>dựng</a:t>
            </a:r>
            <a:r>
              <a:rPr lang="vi-VN" sz="2800" kern="0" dirty="0">
                <a:solidFill>
                  <a:srgbClr val="000000"/>
                </a:solidFill>
                <a:latin typeface="Times New Roman" panose="02020603050405020304" pitchFamily="18" charset="0"/>
              </a:rPr>
              <a:t> công </a:t>
            </a:r>
            <a:r>
              <a:rPr lang="vi-VN" sz="2800" kern="0" dirty="0" err="1">
                <a:solidFill>
                  <a:srgbClr val="000000"/>
                </a:solidFill>
                <a:latin typeface="Times New Roman" panose="02020603050405020304" pitchFamily="18" charset="0"/>
              </a:rPr>
              <a:t>trình</a:t>
            </a:r>
            <a:r>
              <a:rPr lang="vi-VN" sz="2800" kern="0" dirty="0">
                <a:solidFill>
                  <a:srgbClr val="000000"/>
                </a:solidFill>
                <a:latin typeface="Times New Roman" panose="02020603050405020304" pitchFamily="18" charset="0"/>
              </a:rPr>
              <a:t> trên không, công </a:t>
            </a:r>
            <a:r>
              <a:rPr lang="vi-VN" sz="2800" kern="0" dirty="0" err="1">
                <a:solidFill>
                  <a:srgbClr val="000000"/>
                </a:solidFill>
                <a:latin typeface="Times New Roman" panose="02020603050405020304" pitchFamily="18" charset="0"/>
              </a:rPr>
              <a:t>trình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ngầm</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đất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hình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thành</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từ</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hoạt</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động</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lấn</a:t>
            </a:r>
            <a:r>
              <a:rPr lang="vi-VN" sz="2800" kern="0" dirty="0">
                <a:solidFill>
                  <a:srgbClr val="000000"/>
                </a:solidFill>
                <a:latin typeface="Times New Roman" panose="02020603050405020304" pitchFamily="18" charset="0"/>
              </a:rPr>
              <a:t> </a:t>
            </a:r>
            <a:r>
              <a:rPr lang="vi-VN" sz="2800" kern="0" dirty="0" err="1">
                <a:solidFill>
                  <a:srgbClr val="000000"/>
                </a:solidFill>
                <a:latin typeface="Times New Roman" panose="02020603050405020304" pitchFamily="18" charset="0"/>
              </a:rPr>
              <a:t>biển</a:t>
            </a:r>
            <a:r>
              <a:rPr lang="vi-VN" sz="2800" kern="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2089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424160"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3 - Đẩy mạnh cải cách hành chính, chuyển đổi số và nâng cao năng lực quản lý nhà nước về đất đai</a:t>
            </a:r>
          </a:p>
        </p:txBody>
      </p:sp>
      <p:sp>
        <p:nvSpPr>
          <p:cNvPr id="7" name="Rounded Rectangle 6"/>
          <p:cNvSpPr/>
          <p:nvPr/>
        </p:nvSpPr>
        <p:spPr>
          <a:xfrm>
            <a:off x="338328" y="969262"/>
            <a:ext cx="11585448" cy="1655066"/>
          </a:xfrm>
          <a:prstGeom prst="roundRect">
            <a:avLst/>
          </a:prstGeom>
          <a:gradFill>
            <a:gsLst>
              <a:gs pos="4545">
                <a:srgbClr val="FFFFCC"/>
              </a:gs>
              <a:gs pos="100000">
                <a:schemeClr val="accent6">
                  <a:lumMod val="45000"/>
                  <a:lumOff val="55000"/>
                </a:schemeClr>
              </a:gs>
              <a:gs pos="83000">
                <a:schemeClr val="accent6">
                  <a:lumMod val="45000"/>
                  <a:lumOff val="55000"/>
                </a:schemeClr>
              </a:gs>
              <a:gs pos="100000">
                <a:schemeClr val="accent6">
                  <a:lumMod val="30000"/>
                  <a:lumOff val="70000"/>
                </a:schemeClr>
              </a:gs>
            </a:gsLst>
            <a:lin ang="600000" scaled="0"/>
          </a:gra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dirty="0">
                <a:solidFill>
                  <a:srgbClr val="003366"/>
                </a:solidFill>
                <a:latin typeface="Times New Roman" panose="02020603050405020304" pitchFamily="18" charset="0"/>
                <a:cs typeface="Times New Roman" panose="02020603050405020304" pitchFamily="18" charset="0"/>
              </a:rPr>
              <a:t>(1)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chuyển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trong </a:t>
            </a:r>
            <a:r>
              <a:rPr lang="vi-VN" sz="2400" dirty="0" err="1">
                <a:latin typeface="Times New Roman" panose="02020603050405020304" pitchFamily="18" charset="0"/>
                <a:cs typeface="Times New Roman" panose="02020603050405020304" pitchFamily="18" charset="0"/>
              </a:rPr>
              <a:t>lĩnh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quản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lý</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dụng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vi-VN" sz="2400" dirty="0">
                <a:latin typeface="Times New Roman" panose="02020603050405020304" pitchFamily="18" charset="0"/>
                <a:cs typeface="Times New Roman" panose="02020603050405020304" pitchFamily="18" charset="0"/>
              </a:rPr>
              <a:t> xây </a:t>
            </a:r>
            <a:r>
              <a:rPr lang="vi-VN" sz="2400" dirty="0" err="1">
                <a:latin typeface="Times New Roman" panose="02020603050405020304" pitchFamily="18" charset="0"/>
                <a:cs typeface="Times New Roman" panose="02020603050405020304" pitchFamily="18" charset="0"/>
              </a:rPr>
              <a:t>dựng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hoàn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thiện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đúng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tiến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độ</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hệ</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thống</a:t>
            </a:r>
            <a:r>
              <a:rPr lang="vi-VN" sz="2400" dirty="0">
                <a:latin typeface="Times New Roman" panose="02020603050405020304" pitchFamily="18" charset="0"/>
                <a:cs typeface="Times New Roman" panose="02020603050405020304" pitchFamily="18" charset="0"/>
              </a:rPr>
              <a:t> thông tin, cơ </a:t>
            </a:r>
            <a:r>
              <a:rPr lang="vi-VN" sz="2400" dirty="0" err="1">
                <a:latin typeface="Times New Roman" panose="02020603050405020304" pitchFamily="18" charset="0"/>
                <a:cs typeface="Times New Roman" panose="02020603050405020304" pitchFamily="18" charset="0"/>
              </a:rPr>
              <a:t>sở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dữ</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liệu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đai </a:t>
            </a:r>
            <a:r>
              <a:rPr lang="vi-VN" sz="2400" dirty="0" err="1">
                <a:latin typeface="Times New Roman" panose="02020603050405020304" pitchFamily="18" charset="0"/>
                <a:cs typeface="Times New Roman" panose="02020603050405020304" pitchFamily="18" charset="0"/>
              </a:rPr>
              <a:t>quốc</a:t>
            </a:r>
            <a:r>
              <a:rPr lang="vi-VN" sz="2400" dirty="0">
                <a:latin typeface="Times New Roman" panose="02020603050405020304" pitchFamily="18" charset="0"/>
                <a:cs typeface="Times New Roman" panose="02020603050405020304" pitchFamily="18" charset="0"/>
              </a:rPr>
              <a:t> gia; </a:t>
            </a:r>
            <a:r>
              <a:rPr lang="vi-VN" sz="2400" dirty="0" err="1">
                <a:latin typeface="Times New Roman" panose="02020603050405020304" pitchFamily="18" charset="0"/>
                <a:cs typeface="Times New Roman" panose="02020603050405020304" pitchFamily="18" charset="0"/>
              </a:rPr>
              <a:t>bảo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đảm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quản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lý</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chia </a:t>
            </a:r>
            <a:r>
              <a:rPr lang="vi-VN" sz="2400" dirty="0" err="1">
                <a:latin typeface="Times New Roman" panose="02020603050405020304" pitchFamily="18" charset="0"/>
                <a:cs typeface="Times New Roman" panose="02020603050405020304" pitchFamily="18" charset="0"/>
              </a:rPr>
              <a:t>sẻ</a:t>
            </a:r>
            <a:r>
              <a:rPr lang="vi-VN" sz="2400" dirty="0">
                <a:latin typeface="Times New Roman" panose="02020603050405020304" pitchFamily="18" charset="0"/>
                <a:cs typeface="Times New Roman" panose="02020603050405020304" pitchFamily="18" charset="0"/>
              </a:rPr>
              <a:t> thông tin </a:t>
            </a:r>
            <a:r>
              <a:rPr lang="vi-VN" sz="2400" dirty="0" err="1">
                <a:latin typeface="Times New Roman" panose="02020603050405020304" pitchFamily="18" charset="0"/>
                <a:cs typeface="Times New Roman" panose="02020603050405020304" pitchFamily="18" charset="0"/>
              </a:rPr>
              <a:t>tập</a:t>
            </a:r>
            <a:r>
              <a:rPr lang="vi-VN" sz="2400" dirty="0">
                <a:latin typeface="Times New Roman" panose="02020603050405020304" pitchFamily="18" charset="0"/>
                <a:cs typeface="Times New Roman" panose="02020603050405020304" pitchFamily="18" charset="0"/>
              </a:rPr>
              <a:t> trung, </a:t>
            </a:r>
            <a:r>
              <a:rPr lang="vi-VN" sz="2400" dirty="0" err="1">
                <a:latin typeface="Times New Roman" panose="02020603050405020304" pitchFamily="18" charset="0"/>
                <a:cs typeface="Times New Roman" panose="02020603050405020304" pitchFamily="18" charset="0"/>
              </a:rPr>
              <a:t>thống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từ</a:t>
            </a:r>
            <a:r>
              <a:rPr lang="vi-VN" sz="2400" dirty="0">
                <a:latin typeface="Times New Roman" panose="02020603050405020304" pitchFamily="18" charset="0"/>
                <a:cs typeface="Times New Roman" panose="02020603050405020304" pitchFamily="18" charset="0"/>
              </a:rPr>
              <a:t> Trung ương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địa</a:t>
            </a:r>
            <a:r>
              <a:rPr lang="vi-VN" sz="2400" dirty="0">
                <a:latin typeface="Times New Roman" panose="02020603050405020304" pitchFamily="18" charset="0"/>
                <a:cs typeface="Times New Roman" panose="02020603050405020304" pitchFamily="18" charset="0"/>
              </a:rPr>
              <a:t> phương</a:t>
            </a:r>
            <a:endParaRPr lang="en-US" sz="2400" dirty="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2" cstate="print">
            <a:extLst>
              <a:ext uri="{BEBA8EAE-BF5A-486C-A8C5-ECC9F3942E4B}">
                <a14:imgProps xmlns:a14="http://schemas.microsoft.com/office/drawing/2010/main">
                  <a14:imgLayer r:embed="rId3">
                    <a14:imgEffect>
                      <a14:backgroundRemoval t="0" b="96000" l="10000" r="86385"/>
                    </a14:imgEffect>
                  </a14:imgLayer>
                </a14:imgProps>
              </a:ext>
              <a:ext uri="{28A0092B-C50C-407E-A947-70E740481C1C}">
                <a14:useLocalDpi xmlns:a14="http://schemas.microsoft.com/office/drawing/2010/main" val="0"/>
              </a:ext>
            </a:extLst>
          </a:blip>
          <a:srcRect l="29077" r="14588" b="5582"/>
          <a:stretch/>
        </p:blipFill>
        <p:spPr>
          <a:xfrm flipH="1">
            <a:off x="10466962" y="4074945"/>
            <a:ext cx="1593002" cy="2052228"/>
          </a:xfrm>
          <a:prstGeom prst="rect">
            <a:avLst/>
          </a:prstGeom>
        </p:spPr>
      </p:pic>
      <p:sp>
        <p:nvSpPr>
          <p:cNvPr id="10" name="Rounded Rectangle 9"/>
          <p:cNvSpPr/>
          <p:nvPr/>
        </p:nvSpPr>
        <p:spPr>
          <a:xfrm>
            <a:off x="338328" y="2806740"/>
            <a:ext cx="10415016" cy="1646388"/>
          </a:xfrm>
          <a:prstGeom prst="roundRect">
            <a:avLst/>
          </a:prstGeom>
          <a:gradFill>
            <a:gsLst>
              <a:gs pos="4545">
                <a:srgbClr val="FFFFCC"/>
              </a:gs>
              <a:gs pos="100000">
                <a:schemeClr val="accent6">
                  <a:lumMod val="45000"/>
                  <a:lumOff val="55000"/>
                </a:schemeClr>
              </a:gs>
              <a:gs pos="83000">
                <a:schemeClr val="accent6">
                  <a:lumMod val="45000"/>
                  <a:lumOff val="55000"/>
                </a:schemeClr>
              </a:gs>
              <a:gs pos="100000">
                <a:schemeClr val="accent6">
                  <a:lumMod val="30000"/>
                  <a:lumOff val="70000"/>
                </a:schemeClr>
              </a:gs>
            </a:gsLst>
            <a:lin ang="600000" scaled="0"/>
          </a:gra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dirty="0">
                <a:solidFill>
                  <a:srgbClr val="003366"/>
                </a:solidFill>
                <a:latin typeface="Times New Roman" panose="02020603050405020304" pitchFamily="18" charset="0"/>
                <a:cs typeface="Times New Roman" panose="02020603050405020304" pitchFamily="18" charset="0"/>
              </a:rPr>
              <a:t>(2) </a:t>
            </a:r>
            <a:r>
              <a:rPr lang="vi-VN" sz="2400" dirty="0" err="1">
                <a:latin typeface="Times New Roman" panose="02020603050405020304" pitchFamily="18" charset="0"/>
                <a:cs typeface="Times New Roman" panose="02020603050405020304" pitchFamily="18" charset="0"/>
              </a:rPr>
              <a:t>Kiện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toàn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hoàn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thiện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hệ</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thống</a:t>
            </a:r>
            <a:r>
              <a:rPr lang="vi-VN" sz="2400" dirty="0">
                <a:latin typeface="Times New Roman" panose="02020603050405020304" pitchFamily="18" charset="0"/>
                <a:cs typeface="Times New Roman" panose="02020603050405020304" pitchFamily="18" charset="0"/>
              </a:rPr>
              <a:t> cơ quan </a:t>
            </a:r>
            <a:r>
              <a:rPr lang="vi-VN" sz="2400" dirty="0" err="1">
                <a:latin typeface="Times New Roman" panose="02020603050405020304" pitchFamily="18" charset="0"/>
                <a:cs typeface="Times New Roman" panose="02020603050405020304" pitchFamily="18" charset="0"/>
              </a:rPr>
              <a:t>quản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lý</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đai ở Trung ương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địa</a:t>
            </a:r>
            <a:r>
              <a:rPr lang="vi-VN" sz="2400" dirty="0">
                <a:latin typeface="Times New Roman" panose="02020603050405020304" pitchFamily="18" charset="0"/>
                <a:cs typeface="Times New Roman" panose="02020603050405020304" pitchFamily="18" charset="0"/>
              </a:rPr>
              <a:t> phương;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phân </a:t>
            </a:r>
            <a:r>
              <a:rPr lang="vi-VN" sz="2400" dirty="0" err="1">
                <a:latin typeface="Times New Roman" panose="02020603050405020304" pitchFamily="18" charset="0"/>
                <a:cs typeface="Times New Roman" panose="02020603050405020304" pitchFamily="18" charset="0"/>
              </a:rPr>
              <a:t>cấp</a:t>
            </a:r>
            <a:r>
              <a:rPr lang="vi-VN" sz="2400" dirty="0">
                <a:latin typeface="Times New Roman" panose="02020603050405020304" pitchFamily="18" charset="0"/>
                <a:cs typeface="Times New Roman" panose="02020603050405020304" pitchFamily="18" charset="0"/>
              </a:rPr>
              <a:t>, phân </a:t>
            </a:r>
            <a:r>
              <a:rPr lang="vi-VN" sz="2400" dirty="0" err="1">
                <a:latin typeface="Times New Roman" panose="02020603050405020304" pitchFamily="18" charset="0"/>
                <a:cs typeface="Times New Roman" panose="02020603050405020304" pitchFamily="18" charset="0"/>
              </a:rPr>
              <a:t>quyền</a:t>
            </a:r>
            <a:r>
              <a:rPr lang="vi-VN" sz="2400" dirty="0">
                <a:latin typeface="Times New Roman" panose="02020603050405020304" pitchFamily="18" charset="0"/>
                <a:cs typeface="Times New Roman" panose="02020603050405020304" pitchFamily="18" charset="0"/>
              </a:rPr>
              <a:t>, nâng cao </a:t>
            </a:r>
            <a:r>
              <a:rPr lang="vi-VN" sz="2400" dirty="0" err="1">
                <a:latin typeface="Times New Roman" panose="02020603050405020304" pitchFamily="18" charset="0"/>
                <a:cs typeface="Times New Roman" panose="02020603050405020304" pitchFamily="18" charset="0"/>
              </a:rPr>
              <a:t>trách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nhiệm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địa</a:t>
            </a:r>
            <a:r>
              <a:rPr lang="vi-VN" sz="2400" dirty="0">
                <a:latin typeface="Times New Roman" panose="02020603050405020304" pitchFamily="18" charset="0"/>
                <a:cs typeface="Times New Roman" panose="02020603050405020304" pitchFamily="18" charset="0"/>
              </a:rPr>
              <a:t> phương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kiểm</a:t>
            </a:r>
            <a:r>
              <a:rPr lang="vi-VN" sz="2400" dirty="0">
                <a:latin typeface="Times New Roman" panose="02020603050405020304" pitchFamily="18" charset="0"/>
                <a:cs typeface="Times New Roman" panose="02020603050405020304" pitchFamily="18" charset="0"/>
              </a:rPr>
              <a:t> tra, </a:t>
            </a:r>
            <a:r>
              <a:rPr lang="vi-VN" sz="2400" dirty="0" err="1">
                <a:latin typeface="Times New Roman" panose="02020603050405020304" pitchFamily="18" charset="0"/>
                <a:cs typeface="Times New Roman" panose="02020603050405020304" pitchFamily="18" charset="0"/>
              </a:rPr>
              <a:t>giám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kiểm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soát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chẽ</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Trung ương; </a:t>
            </a:r>
            <a:r>
              <a:rPr lang="vi-VN" sz="2400" dirty="0" err="1">
                <a:latin typeface="Times New Roman" panose="02020603050405020304" pitchFamily="18" charset="0"/>
                <a:cs typeface="Times New Roman" panose="02020603050405020304" pitchFamily="18" charset="0"/>
              </a:rPr>
              <a:t>giảm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giảm</a:t>
            </a:r>
            <a:r>
              <a:rPr lang="vi-VN" sz="2400" dirty="0">
                <a:latin typeface="Times New Roman" panose="02020603050405020304" pitchFamily="18" charset="0"/>
                <a:cs typeface="Times New Roman" panose="02020603050405020304" pitchFamily="18" charset="0"/>
              </a:rPr>
              <a:t> trung gian, </a:t>
            </a:r>
            <a:r>
              <a:rPr lang="vi-VN" sz="2400" dirty="0" err="1">
                <a:latin typeface="Times New Roman" panose="02020603050405020304" pitchFamily="18" charset="0"/>
                <a:cs typeface="Times New Roman" panose="02020603050405020304" pitchFamily="18" charset="0"/>
              </a:rPr>
              <a:t>gắn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cách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chính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giảm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phiền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a:t>
            </a:r>
            <a:r>
              <a:rPr lang="vi-VN" sz="2400" dirty="0">
                <a:latin typeface="Times New Roman" panose="02020603050405020304" pitchFamily="18" charset="0"/>
                <a:cs typeface="Times New Roman" panose="02020603050405020304" pitchFamily="18" charset="0"/>
              </a:rPr>
              <a:t>, tiêu </a:t>
            </a:r>
            <a:r>
              <a:rPr lang="vi-VN" sz="2400" dirty="0" err="1">
                <a:latin typeface="Times New Roman" panose="02020603050405020304" pitchFamily="18" charset="0"/>
                <a:cs typeface="Times New Roman" panose="02020603050405020304" pitchFamily="18" charset="0"/>
              </a:rPr>
              <a:t>cực</a:t>
            </a:r>
            <a:endParaRPr lang="en-US" sz="24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338328" y="4762624"/>
            <a:ext cx="9509760" cy="1638176"/>
          </a:xfrm>
          <a:prstGeom prst="roundRect">
            <a:avLst/>
          </a:prstGeom>
          <a:gradFill>
            <a:gsLst>
              <a:gs pos="4545">
                <a:srgbClr val="FFFFCC"/>
              </a:gs>
              <a:gs pos="100000">
                <a:schemeClr val="accent6">
                  <a:lumMod val="45000"/>
                  <a:lumOff val="55000"/>
                </a:schemeClr>
              </a:gs>
              <a:gs pos="83000">
                <a:schemeClr val="accent6">
                  <a:lumMod val="45000"/>
                  <a:lumOff val="55000"/>
                </a:schemeClr>
              </a:gs>
              <a:gs pos="100000">
                <a:schemeClr val="accent6">
                  <a:lumMod val="30000"/>
                  <a:lumOff val="70000"/>
                </a:schemeClr>
              </a:gs>
            </a:gsLst>
            <a:lin ang="600000" scaled="0"/>
          </a:gra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dirty="0">
                <a:solidFill>
                  <a:srgbClr val="003366"/>
                </a:solidFill>
                <a:latin typeface="Times New Roman" panose="02020603050405020304" pitchFamily="18" charset="0"/>
                <a:cs typeface="Times New Roman" panose="02020603050405020304" pitchFamily="18" charset="0"/>
              </a:rPr>
              <a:t>(3) </a:t>
            </a:r>
            <a:r>
              <a:rPr lang="vi-VN" sz="2400" dirty="0" err="1">
                <a:latin typeface="Times New Roman" panose="02020603050405020304" pitchFamily="18" charset="0"/>
                <a:cs typeface="Times New Roman" panose="02020603050405020304" pitchFamily="18" charset="0"/>
              </a:rPr>
              <a:t>Tập</a:t>
            </a:r>
            <a:r>
              <a:rPr lang="vi-VN" sz="2400" dirty="0">
                <a:latin typeface="Times New Roman" panose="02020603050405020304" pitchFamily="18" charset="0"/>
                <a:cs typeface="Times New Roman" panose="02020603050405020304" pitchFamily="18" charset="0"/>
              </a:rPr>
              <a:t> trung </a:t>
            </a:r>
            <a:r>
              <a:rPr lang="vi-VN" sz="2400" dirty="0" err="1">
                <a:latin typeface="Times New Roman" panose="02020603050405020304" pitchFamily="18" charset="0"/>
                <a:cs typeface="Times New Roman" panose="02020603050405020304" pitchFamily="18" charset="0"/>
              </a:rPr>
              <a:t>nguồn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tư cho công </a:t>
            </a:r>
            <a:r>
              <a:rPr lang="vi-VN" sz="2400" dirty="0" err="1">
                <a:latin typeface="Times New Roman" panose="02020603050405020304" pitchFamily="18" charset="0"/>
                <a:cs typeface="Times New Roman" panose="02020603050405020304" pitchFamily="18" charset="0"/>
              </a:rPr>
              <a:t>tác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điều</a:t>
            </a:r>
            <a:r>
              <a:rPr lang="vi-VN" sz="2400" dirty="0">
                <a:latin typeface="Times New Roman" panose="02020603050405020304" pitchFamily="18" charset="0"/>
                <a:cs typeface="Times New Roman" panose="02020603050405020304" pitchFamily="18" charset="0"/>
              </a:rPr>
              <a:t> tra cơ </a:t>
            </a:r>
            <a:r>
              <a:rPr lang="vi-VN" sz="2400" dirty="0" err="1">
                <a:latin typeface="Times New Roman" panose="02020603050405020304" pitchFamily="18" charset="0"/>
                <a:cs typeface="Times New Roman" panose="02020603050405020304" pitchFamily="18" charset="0"/>
              </a:rPr>
              <a:t>bản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về</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r>
              <a:rPr lang="vi-VN" sz="2400" dirty="0">
                <a:latin typeface="Times New Roman" panose="02020603050405020304" pitchFamily="18" charset="0"/>
                <a:cs typeface="Times New Roman" panose="02020603050405020304" pitchFamily="18" charset="0"/>
              </a:rPr>
              <a:t> đai; </a:t>
            </a:r>
            <a:r>
              <a:rPr lang="vi-VN" sz="2400" dirty="0" err="1">
                <a:latin typeface="Times New Roman" panose="02020603050405020304" pitchFamily="18" charset="0"/>
                <a:cs typeface="Times New Roman" panose="02020603050405020304" pitchFamily="18" charset="0"/>
              </a:rPr>
              <a:t>bảo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vệ</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tạo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phục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10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21336"/>
            <a:ext cx="10424160" cy="769441"/>
          </a:xfrm>
          <a:prstGeom prst="rect">
            <a:avLst/>
          </a:prstGeom>
        </p:spPr>
        <p:txBody>
          <a:bodyPr wrap="square">
            <a:spAutoFit/>
          </a:bodyPr>
          <a:lstStyle/>
          <a:p>
            <a:pPr marL="45720" lvl="0" algn="just"/>
            <a:r>
              <a:rPr lang="vi-VN" sz="2200" b="1">
                <a:solidFill>
                  <a:prstClr val="white"/>
                </a:solidFill>
                <a:latin typeface="Calibri" panose="020F0502020204030204" pitchFamily="34" charset="0"/>
                <a:cs typeface="Calibri" panose="020F0502020204030204" pitchFamily="34" charset="0"/>
              </a:rPr>
              <a:t>4 - Đổi mới, tăng cường công tác thanh tra, kiểm tra, giám sát, xử lý vi phạm; giải quyết tranh chấp, khiếu nại, tố cáo liên quan đến đất đai; siết chặt kỷ luật, kỷ cương, PCTN, TC</a:t>
            </a:r>
          </a:p>
        </p:txBody>
      </p:sp>
      <p:sp>
        <p:nvSpPr>
          <p:cNvPr id="7" name="Rounded Rectangle 6"/>
          <p:cNvSpPr/>
          <p:nvPr/>
        </p:nvSpPr>
        <p:spPr>
          <a:xfrm>
            <a:off x="338328" y="969262"/>
            <a:ext cx="11585448" cy="1655066"/>
          </a:xfrm>
          <a:prstGeom prst="roundRect">
            <a:avLst/>
          </a:prstGeom>
          <a:gradFill>
            <a:gsLst>
              <a:gs pos="4545">
                <a:srgbClr val="FFFFCC"/>
              </a:gs>
              <a:gs pos="100000">
                <a:schemeClr val="accent6">
                  <a:lumMod val="45000"/>
                  <a:lumOff val="55000"/>
                </a:schemeClr>
              </a:gs>
              <a:gs pos="83000">
                <a:schemeClr val="accent6">
                  <a:lumMod val="45000"/>
                  <a:lumOff val="55000"/>
                </a:schemeClr>
              </a:gs>
              <a:gs pos="100000">
                <a:schemeClr val="accent6">
                  <a:lumMod val="30000"/>
                  <a:lumOff val="70000"/>
                </a:schemeClr>
              </a:gs>
            </a:gsLst>
            <a:lin ang="600000" scaled="0"/>
          </a:gra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a:solidFill>
                  <a:schemeClr val="tx1"/>
                </a:solidFill>
                <a:latin typeface="Times New Roman" panose="02020603050405020304" pitchFamily="18" charset="0"/>
                <a:cs typeface="Times New Roman" panose="02020603050405020304" pitchFamily="18" charset="0"/>
              </a:rPr>
              <a:t>(1) </a:t>
            </a:r>
            <a:r>
              <a:rPr lang="vi-VN" sz="2400" b="1">
                <a:solidFill>
                  <a:srgbClr val="003366"/>
                </a:solidFill>
                <a:latin typeface="Times New Roman" panose="02020603050405020304" pitchFamily="18" charset="0"/>
                <a:cs typeface="Times New Roman" panose="02020603050405020304" pitchFamily="18" charset="0"/>
              </a:rPr>
              <a:t>Đổi mới, tăng cường công tác kiểm tra, giám sát của Đảng, thanh tra, kiểm tra, giám sát, kiểm soát của Nhà nước trong việc xây dựng, ban hành, tổ chức thực hiện cơ chế, chính sách về đất đai; giải quyết tranh chấp, khiếu nại, tố cáo liên quan đến đất đai; tăng cường phòng, chống tham nhũng, tiêu cực trong quản lý và sử dụng đất</a:t>
            </a:r>
            <a:endParaRPr lang="en-US" sz="20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1508760" y="2980010"/>
            <a:ext cx="10415016" cy="1646388"/>
          </a:xfrm>
          <a:prstGeom prst="roundRect">
            <a:avLst/>
          </a:prstGeom>
          <a:gradFill>
            <a:gsLst>
              <a:gs pos="4545">
                <a:srgbClr val="FFFFCC"/>
              </a:gs>
              <a:gs pos="100000">
                <a:schemeClr val="accent6">
                  <a:lumMod val="45000"/>
                  <a:lumOff val="55000"/>
                </a:schemeClr>
              </a:gs>
              <a:gs pos="83000">
                <a:schemeClr val="accent6">
                  <a:lumMod val="45000"/>
                  <a:lumOff val="55000"/>
                </a:schemeClr>
              </a:gs>
              <a:gs pos="100000">
                <a:schemeClr val="accent6">
                  <a:lumMod val="30000"/>
                  <a:lumOff val="70000"/>
                </a:schemeClr>
              </a:gs>
            </a:gsLst>
            <a:lin ang="600000" scaled="0"/>
          </a:gra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a:solidFill>
                  <a:schemeClr val="tx1"/>
                </a:solidFill>
                <a:latin typeface="Times New Roman" panose="02020603050405020304" pitchFamily="18" charset="0"/>
                <a:cs typeface="Times New Roman" panose="02020603050405020304" pitchFamily="18" charset="0"/>
              </a:rPr>
              <a:t>(2) </a:t>
            </a:r>
            <a:r>
              <a:rPr lang="vi-VN" sz="2400" b="1">
                <a:solidFill>
                  <a:srgbClr val="003366"/>
                </a:solidFill>
                <a:latin typeface="Times New Roman" panose="02020603050405020304" pitchFamily="18" charset="0"/>
                <a:cs typeface="Times New Roman" panose="02020603050405020304" pitchFamily="18" charset="0"/>
              </a:rPr>
              <a:t>Tăng cường kiểm soát quyền lực, thường xuyên kiểm tra, giám sát, thanh tra, kiểm toán việc quản lý, sử dụng đất đai, xử lý kịp thời các hành vi vi phạm pháp luật về đất đai; siết chặt kỷ luật, kỷ cương, phòng, chống tham nhũng, tiêu cực trong lĩnh vực đất đai</a:t>
            </a:r>
            <a:endParaRPr lang="en-US" sz="20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2414016" y="4963792"/>
            <a:ext cx="9509760" cy="1638176"/>
          </a:xfrm>
          <a:prstGeom prst="roundRect">
            <a:avLst/>
          </a:prstGeom>
          <a:gradFill>
            <a:gsLst>
              <a:gs pos="4545">
                <a:srgbClr val="FFFFCC"/>
              </a:gs>
              <a:gs pos="100000">
                <a:schemeClr val="accent6">
                  <a:lumMod val="45000"/>
                  <a:lumOff val="55000"/>
                </a:schemeClr>
              </a:gs>
              <a:gs pos="83000">
                <a:schemeClr val="accent6">
                  <a:lumMod val="45000"/>
                  <a:lumOff val="55000"/>
                </a:schemeClr>
              </a:gs>
              <a:gs pos="100000">
                <a:schemeClr val="accent6">
                  <a:lumMod val="30000"/>
                  <a:lumOff val="70000"/>
                </a:schemeClr>
              </a:gs>
            </a:gsLst>
            <a:lin ang="600000" scaled="0"/>
          </a:gra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b="1">
                <a:solidFill>
                  <a:schemeClr val="tx1"/>
                </a:solidFill>
                <a:latin typeface="Times New Roman" panose="02020603050405020304" pitchFamily="18" charset="0"/>
                <a:cs typeface="Times New Roman" panose="02020603050405020304" pitchFamily="18" charset="0"/>
              </a:rPr>
              <a:t>(3) </a:t>
            </a:r>
            <a:r>
              <a:rPr lang="vi-VN" sz="2400" b="1">
                <a:solidFill>
                  <a:srgbClr val="003366"/>
                </a:solidFill>
                <a:latin typeface="Times New Roman" panose="02020603050405020304" pitchFamily="18" charset="0"/>
                <a:cs typeface="Times New Roman" panose="02020603050405020304" pitchFamily="18" charset="0"/>
              </a:rPr>
              <a:t>Tiến hành kiểm tra, thanh tra trách nhiệm giải quyết khiếu nại, tố cáo của ngành, các cấp, thực hiện phương châm giải quyết triệt để tranh chấp về đất đai từ cơ sở, tránh vượt cấp lên Trung ương</a:t>
            </a:r>
            <a:endParaRPr lang="en-US"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38328" y="4764659"/>
            <a:ext cx="1563283" cy="1761473"/>
          </a:xfrm>
          <a:prstGeom prst="rect">
            <a:avLst/>
          </a:prstGeom>
        </p:spPr>
      </p:pic>
    </p:spTree>
    <p:extLst>
      <p:ext uri="{BB962C8B-B14F-4D97-AF65-F5344CB8AC3E}">
        <p14:creationId xmlns:p14="http://schemas.microsoft.com/office/powerpoint/2010/main" val="1014641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21336"/>
            <a:ext cx="10424160" cy="830997"/>
          </a:xfrm>
          <a:prstGeom prst="rect">
            <a:avLst/>
          </a:prstGeom>
        </p:spPr>
        <p:txBody>
          <a:bodyPr wrap="square">
            <a:spAutoFit/>
          </a:bodyPr>
          <a:lstStyle/>
          <a:p>
            <a:pPr marL="45720" lvl="0" algn="just"/>
            <a:r>
              <a:rPr lang="vi-VN" sz="2400" b="1">
                <a:solidFill>
                  <a:prstClr val="white"/>
                </a:solidFill>
                <a:latin typeface="Calibri" panose="020F0502020204030204" pitchFamily="34" charset="0"/>
                <a:cs typeface="Calibri" panose="020F0502020204030204" pitchFamily="34" charset="0"/>
              </a:rPr>
              <a:t>5 - Tập trung giải quyết cơ bản những hạn chế, khuyết điểm, vướng mắc kéo dài liên quan đến quản lý và sử dụng đất</a:t>
            </a:r>
          </a:p>
        </p:txBody>
      </p:sp>
      <p:sp>
        <p:nvSpPr>
          <p:cNvPr id="7" name="Rounded Rectangle 6"/>
          <p:cNvSpPr/>
          <p:nvPr/>
        </p:nvSpPr>
        <p:spPr>
          <a:xfrm>
            <a:off x="402336" y="1188720"/>
            <a:ext cx="11347704" cy="53492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spcBef>
                <a:spcPts val="600"/>
              </a:spcBef>
              <a:spcAft>
                <a:spcPts val="600"/>
              </a:spcAft>
            </a:pPr>
            <a:r>
              <a:rPr lang="vi-VN" sz="2600" dirty="0" err="1">
                <a:solidFill>
                  <a:schemeClr val="tx1"/>
                </a:solidFill>
                <a:latin typeface="Times New Roman" panose="02020603050405020304" pitchFamily="18" charset="0"/>
                <a:cs typeface="Times New Roman" panose="02020603050405020304" pitchFamily="18" charset="0"/>
              </a:rPr>
              <a:t>Tập</a:t>
            </a:r>
            <a:r>
              <a:rPr lang="vi-VN" sz="2600" dirty="0">
                <a:solidFill>
                  <a:schemeClr val="tx1"/>
                </a:solidFill>
                <a:latin typeface="Times New Roman" panose="02020603050405020304" pitchFamily="18" charset="0"/>
                <a:cs typeface="Times New Roman" panose="02020603050405020304" pitchFamily="18" charset="0"/>
              </a:rPr>
              <a:t> trung </a:t>
            </a:r>
            <a:r>
              <a:rPr lang="vi-VN" sz="2600" dirty="0" err="1">
                <a:solidFill>
                  <a:schemeClr val="tx1"/>
                </a:solidFill>
                <a:latin typeface="Times New Roman" panose="02020603050405020304" pitchFamily="18" charset="0"/>
                <a:cs typeface="Times New Roman" panose="02020603050405020304" pitchFamily="18" charset="0"/>
              </a:rPr>
              <a:t>nguồn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lực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đầu</a:t>
            </a:r>
            <a:r>
              <a:rPr lang="vi-VN" sz="2600" dirty="0">
                <a:solidFill>
                  <a:schemeClr val="tx1"/>
                </a:solidFill>
                <a:latin typeface="Times New Roman" panose="02020603050405020304" pitchFamily="18" charset="0"/>
                <a:cs typeface="Times New Roman" panose="02020603050405020304" pitchFamily="18" charset="0"/>
              </a:rPr>
              <a:t> tư, </a:t>
            </a:r>
            <a:r>
              <a:rPr lang="en-US" sz="2600" dirty="0" err="1">
                <a:solidFill>
                  <a:schemeClr val="tx1"/>
                </a:solidFill>
                <a:latin typeface="Times New Roman" panose="02020603050405020304" pitchFamily="18" charset="0"/>
                <a:cs typeface="Times New Roman" panose="02020603050405020304" pitchFamily="18" charset="0"/>
              </a:rPr>
              <a:t>lãnh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đạo</a:t>
            </a:r>
            <a:r>
              <a:rPr lang="en-US"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chỉ</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đạo</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xử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lý</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những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hạn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chế</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khuyết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điểm</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vướng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mắc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về</a:t>
            </a:r>
            <a:r>
              <a:rPr lang="en-US" sz="2600" dirty="0">
                <a:solidFill>
                  <a:schemeClr val="tx1"/>
                </a:solidFill>
                <a:latin typeface="Times New Roman" panose="02020603050405020304" pitchFamily="18" charset="0"/>
                <a:cs typeface="Times New Roman" panose="02020603050405020304" pitchFamily="18" charset="0"/>
              </a:rPr>
              <a:t>:</a:t>
            </a:r>
            <a:r>
              <a:rPr lang="vi-VN" sz="2600" dirty="0">
                <a:solidFill>
                  <a:schemeClr val="tx1"/>
                </a:solidFill>
                <a:latin typeface="Times New Roman" panose="02020603050405020304" pitchFamily="18" charset="0"/>
                <a:cs typeface="Times New Roman" panose="02020603050405020304" pitchFamily="18" charset="0"/>
              </a:rPr>
              <a:t> </a:t>
            </a:r>
            <a:endParaRPr lang="en-US" sz="2600" dirty="0">
              <a:solidFill>
                <a:schemeClr val="tx1"/>
              </a:solidFill>
              <a:latin typeface="Times New Roman" panose="02020603050405020304" pitchFamily="18" charset="0"/>
              <a:cs typeface="Times New Roman" panose="02020603050405020304" pitchFamily="18" charset="0"/>
            </a:endParaRPr>
          </a:p>
          <a:p>
            <a:pPr marL="0" lvl="1" indent="396875" algn="just">
              <a:spcBef>
                <a:spcPts val="600"/>
              </a:spcBef>
              <a:spcAft>
                <a:spcPts val="600"/>
              </a:spcAft>
              <a:buFont typeface="Wingdings" panose="05000000000000000000" pitchFamily="2" charset="2"/>
              <a:buChar char="Ø"/>
            </a:pPr>
            <a:r>
              <a:rPr lang="en-US" sz="2600" dirty="0">
                <a:solidFill>
                  <a:schemeClr val="tx1"/>
                </a:solidFill>
                <a:latin typeface="Times New Roman" panose="02020603050405020304" pitchFamily="18" charset="0"/>
                <a:cs typeface="Times New Roman" panose="02020603050405020304" pitchFamily="18" charset="0"/>
              </a:rPr>
              <a:t>Đ</a:t>
            </a:r>
            <a:r>
              <a:rPr lang="vi-VN" sz="2600" dirty="0" err="1">
                <a:solidFill>
                  <a:schemeClr val="tx1"/>
                </a:solidFill>
                <a:latin typeface="Times New Roman" panose="02020603050405020304" pitchFamily="18" charset="0"/>
                <a:cs typeface="Times New Roman" panose="02020603050405020304" pitchFamily="18" charset="0"/>
              </a:rPr>
              <a:t>ất</a:t>
            </a:r>
            <a:r>
              <a:rPr lang="vi-VN" sz="2600" dirty="0">
                <a:solidFill>
                  <a:schemeClr val="tx1"/>
                </a:solidFill>
                <a:latin typeface="Times New Roman" panose="02020603050405020304" pitchFamily="18" charset="0"/>
                <a:cs typeface="Times New Roman" panose="02020603050405020304" pitchFamily="18" charset="0"/>
              </a:rPr>
              <a:t> đai </a:t>
            </a:r>
            <a:r>
              <a:rPr lang="vi-VN" sz="2600" dirty="0" err="1">
                <a:solidFill>
                  <a:schemeClr val="tx1"/>
                </a:solidFill>
                <a:latin typeface="Times New Roman" panose="02020603050405020304" pitchFamily="18" charset="0"/>
                <a:cs typeface="Times New Roman" panose="02020603050405020304" pitchFamily="18" charset="0"/>
              </a:rPr>
              <a:t>có</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nguồn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gốc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từ</a:t>
            </a:r>
            <a:r>
              <a:rPr lang="vi-VN" sz="2600" dirty="0">
                <a:solidFill>
                  <a:schemeClr val="tx1"/>
                </a:solidFill>
                <a:latin typeface="Times New Roman" panose="02020603050405020304" pitchFamily="18" charset="0"/>
                <a:cs typeface="Times New Roman" panose="02020603050405020304" pitchFamily="18" charset="0"/>
              </a:rPr>
              <a:t> nông, lâm </a:t>
            </a:r>
            <a:r>
              <a:rPr lang="vi-VN" sz="2600" dirty="0" err="1">
                <a:solidFill>
                  <a:schemeClr val="tx1"/>
                </a:solidFill>
                <a:latin typeface="Times New Roman" panose="02020603050405020304" pitchFamily="18" charset="0"/>
                <a:cs typeface="Times New Roman" panose="02020603050405020304" pitchFamily="18" charset="0"/>
              </a:rPr>
              <a:t>trường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quốc</a:t>
            </a:r>
            <a:r>
              <a:rPr lang="vi-VN" sz="2600" dirty="0">
                <a:solidFill>
                  <a:schemeClr val="tx1"/>
                </a:solidFill>
                <a:latin typeface="Times New Roman" panose="02020603050405020304" pitchFamily="18" charset="0"/>
                <a:cs typeface="Times New Roman" panose="02020603050405020304" pitchFamily="18" charset="0"/>
              </a:rPr>
              <a:t> doanh;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của</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các</a:t>
            </a:r>
            <a:r>
              <a:rPr lang="vi-VN" sz="2600" dirty="0">
                <a:solidFill>
                  <a:schemeClr val="tx1"/>
                </a:solidFill>
                <a:latin typeface="Times New Roman" panose="02020603050405020304" pitchFamily="18" charset="0"/>
                <a:cs typeface="Times New Roman" panose="02020603050405020304" pitchFamily="18" charset="0"/>
              </a:rPr>
              <a:t> cơ </a:t>
            </a:r>
            <a:r>
              <a:rPr lang="vi-VN" sz="2600" dirty="0" err="1">
                <a:solidFill>
                  <a:schemeClr val="tx1"/>
                </a:solidFill>
                <a:latin typeface="Times New Roman" panose="02020603050405020304" pitchFamily="18" charset="0"/>
                <a:cs typeface="Times New Roman" panose="02020603050405020304" pitchFamily="18" charset="0"/>
              </a:rPr>
              <a:t>sở</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sản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xuất</a:t>
            </a:r>
            <a:r>
              <a:rPr lang="vi-VN" sz="2600" dirty="0">
                <a:solidFill>
                  <a:schemeClr val="tx1"/>
                </a:solidFill>
                <a:latin typeface="Times New Roman" panose="02020603050405020304" pitchFamily="18" charset="0"/>
                <a:cs typeface="Times New Roman" panose="02020603050405020304" pitchFamily="18" charset="0"/>
              </a:rPr>
              <a:t>, đơn </a:t>
            </a:r>
            <a:r>
              <a:rPr lang="vi-VN" sz="2600" dirty="0" err="1">
                <a:solidFill>
                  <a:schemeClr val="tx1"/>
                </a:solidFill>
                <a:latin typeface="Times New Roman" panose="02020603050405020304" pitchFamily="18" charset="0"/>
                <a:cs typeface="Times New Roman" panose="02020603050405020304" pitchFamily="18" charset="0"/>
              </a:rPr>
              <a:t>vị</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sự</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nghiệp</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đã</a:t>
            </a:r>
            <a:r>
              <a:rPr lang="vi-VN" sz="2600" dirty="0">
                <a:solidFill>
                  <a:schemeClr val="tx1"/>
                </a:solidFill>
                <a:latin typeface="Times New Roman" panose="02020603050405020304" pitchFamily="18" charset="0"/>
                <a:cs typeface="Times New Roman" panose="02020603050405020304" pitchFamily="18" charset="0"/>
              </a:rPr>
              <a:t> di </a:t>
            </a:r>
            <a:r>
              <a:rPr lang="vi-VN" sz="2600" dirty="0" err="1">
                <a:solidFill>
                  <a:schemeClr val="tx1"/>
                </a:solidFill>
                <a:latin typeface="Times New Roman" panose="02020603050405020304" pitchFamily="18" charset="0"/>
                <a:cs typeface="Times New Roman" panose="02020603050405020304" pitchFamily="18" charset="0"/>
              </a:rPr>
              <a:t>dời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khỏi</a:t>
            </a:r>
            <a:r>
              <a:rPr lang="vi-VN" sz="2600" dirty="0">
                <a:solidFill>
                  <a:schemeClr val="tx1"/>
                </a:solidFill>
                <a:latin typeface="Times New Roman" panose="02020603050405020304" pitchFamily="18" charset="0"/>
                <a:cs typeface="Times New Roman" panose="02020603050405020304" pitchFamily="18" charset="0"/>
              </a:rPr>
              <a:t> trung tâm đô </a:t>
            </a:r>
            <a:r>
              <a:rPr lang="vi-VN" sz="2600" dirty="0" err="1">
                <a:solidFill>
                  <a:schemeClr val="tx1"/>
                </a:solidFill>
                <a:latin typeface="Times New Roman" panose="02020603050405020304" pitchFamily="18" charset="0"/>
                <a:cs typeface="Times New Roman" panose="02020603050405020304" pitchFamily="18" charset="0"/>
              </a:rPr>
              <a:t>thị</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lớn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thực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hiện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đấu</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giá</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quyền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dụng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khi </a:t>
            </a:r>
            <a:r>
              <a:rPr lang="vi-VN" sz="2600" dirty="0" err="1">
                <a:solidFill>
                  <a:schemeClr val="tx1"/>
                </a:solidFill>
                <a:latin typeface="Times New Roman" panose="02020603050405020304" pitchFamily="18" charset="0"/>
                <a:cs typeface="Times New Roman" panose="02020603050405020304" pitchFamily="18" charset="0"/>
              </a:rPr>
              <a:t>sắp</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xếp</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lại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trụ</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sở</a:t>
            </a:r>
            <a:r>
              <a:rPr lang="vi-VN" sz="2600" dirty="0">
                <a:solidFill>
                  <a:schemeClr val="tx1"/>
                </a:solidFill>
                <a:latin typeface="Times New Roman" panose="02020603050405020304" pitchFamily="18" charset="0"/>
                <a:cs typeface="Times New Roman" panose="02020603050405020304" pitchFamily="18" charset="0"/>
              </a:rPr>
              <a:t>, cơ </a:t>
            </a:r>
            <a:r>
              <a:rPr lang="vi-VN" sz="2600" dirty="0" err="1">
                <a:solidFill>
                  <a:schemeClr val="tx1"/>
                </a:solidFill>
                <a:latin typeface="Times New Roman" panose="02020603050405020304" pitchFamily="18" charset="0"/>
                <a:cs typeface="Times New Roman" panose="02020603050405020304" pitchFamily="18" charset="0"/>
              </a:rPr>
              <a:t>sở</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làm</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việc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thuộc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sở</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hữu</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nhà</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nước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để</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chuyển</a:t>
            </a:r>
            <a:r>
              <a:rPr lang="vi-VN" sz="2600" dirty="0">
                <a:solidFill>
                  <a:schemeClr val="tx1"/>
                </a:solidFill>
                <a:latin typeface="Times New Roman" panose="02020603050405020304" pitchFamily="18" charset="0"/>
                <a:cs typeface="Times New Roman" panose="02020603050405020304" pitchFamily="18" charset="0"/>
              </a:rPr>
              <a:t> sang </a:t>
            </a:r>
            <a:r>
              <a:rPr lang="vi-VN" sz="2600" dirty="0" err="1">
                <a:solidFill>
                  <a:schemeClr val="tx1"/>
                </a:solidFill>
                <a:latin typeface="Times New Roman" panose="02020603050405020304" pitchFamily="18" charset="0"/>
                <a:cs typeface="Times New Roman" panose="02020603050405020304" pitchFamily="18" charset="0"/>
              </a:rPr>
              <a:t>mục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đích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phát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triển</a:t>
            </a:r>
            <a:r>
              <a:rPr lang="vi-VN" sz="2600" dirty="0">
                <a:solidFill>
                  <a:schemeClr val="tx1"/>
                </a:solidFill>
                <a:latin typeface="Times New Roman" panose="02020603050405020304" pitchFamily="18" charset="0"/>
                <a:cs typeface="Times New Roman" panose="02020603050405020304" pitchFamily="18" charset="0"/>
              </a:rPr>
              <a:t> kinh tế</a:t>
            </a:r>
            <a:r>
              <a:rPr lang="en-US" sz="2600" dirty="0">
                <a:solidFill>
                  <a:schemeClr val="tx1"/>
                </a:solidFill>
                <a:latin typeface="Times New Roman" panose="02020603050405020304" pitchFamily="18" charset="0"/>
                <a:cs typeface="Times New Roman" panose="02020603050405020304" pitchFamily="18" charset="0"/>
              </a:rPr>
              <a:t>.</a:t>
            </a:r>
          </a:p>
          <a:p>
            <a:pPr marL="0" lvl="1" indent="396875" algn="just">
              <a:spcBef>
                <a:spcPts val="600"/>
              </a:spcBef>
              <a:spcAft>
                <a:spcPts val="600"/>
              </a:spcAft>
              <a:buFont typeface="Wingdings" panose="05000000000000000000" pitchFamily="2" charset="2"/>
              <a:buChar char="Ø"/>
            </a:pPr>
            <a:r>
              <a:rPr lang="en-US" sz="2600" dirty="0">
                <a:solidFill>
                  <a:schemeClr val="tx1"/>
                </a:solidFill>
                <a:latin typeface="Times New Roman" panose="02020603050405020304" pitchFamily="18" charset="0"/>
                <a:cs typeface="Times New Roman" panose="02020603050405020304" pitchFamily="18" charset="0"/>
              </a:rPr>
              <a:t>Đ</a:t>
            </a:r>
            <a:r>
              <a:rPr lang="vi-VN" sz="2600" dirty="0" err="1">
                <a:solidFill>
                  <a:schemeClr val="tx1"/>
                </a:solidFill>
                <a:latin typeface="Times New Roman" panose="02020603050405020304" pitchFamily="18" charset="0"/>
                <a:cs typeface="Times New Roman" panose="02020603050405020304" pitchFamily="18" charset="0"/>
              </a:rPr>
              <a:t>ất</a:t>
            </a:r>
            <a:r>
              <a:rPr lang="vi-VN" sz="2600" dirty="0">
                <a:solidFill>
                  <a:schemeClr val="tx1"/>
                </a:solidFill>
                <a:latin typeface="Times New Roman" panose="02020603050405020304" pitchFamily="18" charset="0"/>
                <a:cs typeface="Times New Roman" panose="02020603050405020304" pitchFamily="18" charset="0"/>
              </a:rPr>
              <a:t> thu </a:t>
            </a:r>
            <a:r>
              <a:rPr lang="vi-VN" sz="2600" dirty="0" err="1">
                <a:solidFill>
                  <a:schemeClr val="tx1"/>
                </a:solidFill>
                <a:latin typeface="Times New Roman" panose="02020603050405020304" pitchFamily="18" charset="0"/>
                <a:cs typeface="Times New Roman" panose="02020603050405020304" pitchFamily="18" charset="0"/>
              </a:rPr>
              <a:t>hồi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từ</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cổ</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phần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hoá</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thoái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vốn</a:t>
            </a:r>
            <a:r>
              <a:rPr lang="vi-VN" sz="2600" dirty="0">
                <a:solidFill>
                  <a:schemeClr val="tx1"/>
                </a:solidFill>
                <a:latin typeface="Times New Roman" panose="02020603050405020304" pitchFamily="18" charset="0"/>
                <a:cs typeface="Times New Roman" panose="02020603050405020304" pitchFamily="18" charset="0"/>
              </a:rPr>
              <a:t> doanh </a:t>
            </a:r>
            <a:r>
              <a:rPr lang="vi-VN" sz="2600" dirty="0" err="1">
                <a:solidFill>
                  <a:schemeClr val="tx1"/>
                </a:solidFill>
                <a:latin typeface="Times New Roman" panose="02020603050405020304" pitchFamily="18" charset="0"/>
                <a:cs typeface="Times New Roman" panose="02020603050405020304" pitchFamily="18" charset="0"/>
              </a:rPr>
              <a:t>nghiệp</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nhà</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nước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các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loại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được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dụng</a:t>
            </a:r>
            <a:r>
              <a:rPr lang="vi-VN" sz="2600" dirty="0">
                <a:solidFill>
                  <a:schemeClr val="tx1"/>
                </a:solidFill>
                <a:latin typeface="Times New Roman" panose="02020603050405020304" pitchFamily="18" charset="0"/>
                <a:cs typeface="Times New Roman" panose="02020603050405020304" pitchFamily="18" charset="0"/>
              </a:rPr>
              <a:t> đa </a:t>
            </a:r>
            <a:r>
              <a:rPr lang="vi-VN" sz="2600" dirty="0" err="1">
                <a:solidFill>
                  <a:schemeClr val="tx1"/>
                </a:solidFill>
                <a:latin typeface="Times New Roman" panose="02020603050405020304" pitchFamily="18" charset="0"/>
                <a:cs typeface="Times New Roman" panose="02020603050405020304" pitchFamily="18" charset="0"/>
              </a:rPr>
              <a:t>mục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đích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giải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quyết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ở,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sản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xuất</a:t>
            </a:r>
            <a:r>
              <a:rPr lang="vi-VN" sz="2600" dirty="0">
                <a:solidFill>
                  <a:schemeClr val="tx1"/>
                </a:solidFill>
                <a:latin typeface="Times New Roman" panose="02020603050405020304" pitchFamily="18" charset="0"/>
                <a:cs typeface="Times New Roman" panose="02020603050405020304" pitchFamily="18" charset="0"/>
              </a:rPr>
              <a:t> cho </a:t>
            </a:r>
            <a:r>
              <a:rPr lang="vi-VN" sz="2600" dirty="0" err="1">
                <a:solidFill>
                  <a:schemeClr val="tx1"/>
                </a:solidFill>
                <a:latin typeface="Times New Roman" panose="02020603050405020304" pitchFamily="18" charset="0"/>
                <a:cs typeface="Times New Roman" panose="02020603050405020304" pitchFamily="18" charset="0"/>
              </a:rPr>
              <a:t>đồng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bào</a:t>
            </a:r>
            <a:r>
              <a:rPr lang="vi-VN" sz="2600" dirty="0">
                <a:solidFill>
                  <a:schemeClr val="tx1"/>
                </a:solidFill>
                <a:latin typeface="Times New Roman" panose="02020603050405020304" pitchFamily="18" charset="0"/>
                <a:cs typeface="Times New Roman" panose="02020603050405020304" pitchFamily="18" charset="0"/>
              </a:rPr>
              <a:t> dân </a:t>
            </a:r>
            <a:r>
              <a:rPr lang="vi-VN" sz="2600" dirty="0" err="1">
                <a:solidFill>
                  <a:schemeClr val="tx1"/>
                </a:solidFill>
                <a:latin typeface="Times New Roman" panose="02020603050405020304" pitchFamily="18" charset="0"/>
                <a:cs typeface="Times New Roman" panose="02020603050405020304" pitchFamily="18" charset="0"/>
              </a:rPr>
              <a:t>tộc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thiểu</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số</a:t>
            </a:r>
            <a:r>
              <a:rPr lang="vi-VN" sz="2600" dirty="0">
                <a:solidFill>
                  <a:schemeClr val="tx1"/>
                </a:solidFill>
                <a:latin typeface="Times New Roman" panose="02020603050405020304" pitchFamily="18" charset="0"/>
                <a:cs typeface="Times New Roman" panose="02020603050405020304" pitchFamily="18" charset="0"/>
              </a:rPr>
              <a:t> theo quy </a:t>
            </a:r>
            <a:r>
              <a:rPr lang="vi-VN" sz="2600" dirty="0" err="1">
                <a:solidFill>
                  <a:schemeClr val="tx1"/>
                </a:solidFill>
                <a:latin typeface="Times New Roman" panose="02020603050405020304" pitchFamily="18" charset="0"/>
                <a:cs typeface="Times New Roman" panose="02020603050405020304" pitchFamily="18" charset="0"/>
              </a:rPr>
              <a:t>hoạch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kế</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hoạch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dụng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những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tồn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tại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vướng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mắc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về</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quản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lý</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và</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dụng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do </a:t>
            </a:r>
            <a:r>
              <a:rPr lang="vi-VN" sz="2600" dirty="0" err="1">
                <a:solidFill>
                  <a:schemeClr val="tx1"/>
                </a:solidFill>
                <a:latin typeface="Times New Roman" panose="02020603050405020304" pitchFamily="18" charset="0"/>
                <a:cs typeface="Times New Roman" panose="02020603050405020304" pitchFamily="18" charset="0"/>
              </a:rPr>
              <a:t>lịch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để</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lại</a:t>
            </a:r>
            <a:r>
              <a:rPr lang="vi-VN" sz="2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0963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21336"/>
            <a:ext cx="10424160" cy="830997"/>
          </a:xfrm>
          <a:prstGeom prst="rect">
            <a:avLst/>
          </a:prstGeom>
        </p:spPr>
        <p:txBody>
          <a:bodyPr wrap="square">
            <a:spAutoFit/>
          </a:bodyPr>
          <a:lstStyle/>
          <a:p>
            <a:pPr marL="45720" lvl="0" algn="just"/>
            <a:r>
              <a:rPr lang="vi-VN" sz="2400" b="1">
                <a:solidFill>
                  <a:prstClr val="white"/>
                </a:solidFill>
                <a:latin typeface="Calibri" panose="020F0502020204030204" pitchFamily="34" charset="0"/>
                <a:cs typeface="Calibri" panose="020F0502020204030204" pitchFamily="34" charset="0"/>
              </a:rPr>
              <a:t>6 - Tăng cường sự lãnh đạo của Đảng, phát huy vai trò của Mặt trận Tổ quốc Việt Nam; các tổ chức chính trị - xã hội và nhân dân trong quản lý và sử dụng đất</a:t>
            </a:r>
          </a:p>
        </p:txBody>
      </p:sp>
      <p:sp>
        <p:nvSpPr>
          <p:cNvPr id="7" name="Rounded Rectangle 6"/>
          <p:cNvSpPr/>
          <p:nvPr/>
        </p:nvSpPr>
        <p:spPr>
          <a:xfrm>
            <a:off x="402336" y="1188720"/>
            <a:ext cx="11347704" cy="53492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indent="357188" algn="just">
              <a:spcBef>
                <a:spcPts val="600"/>
              </a:spcBef>
              <a:spcAft>
                <a:spcPts val="600"/>
              </a:spcAft>
              <a:buFont typeface="Wingdings" panose="05000000000000000000" pitchFamily="2" charset="2"/>
              <a:buChar char="Ø"/>
            </a:pPr>
            <a:r>
              <a:rPr lang="vi-VN" sz="2600" dirty="0" err="1">
                <a:solidFill>
                  <a:schemeClr val="tx1"/>
                </a:solidFill>
                <a:latin typeface="Times New Roman" panose="02020603050405020304" pitchFamily="18" charset="0"/>
                <a:cs typeface="Times New Roman" panose="02020603050405020304" pitchFamily="18" charset="0"/>
              </a:rPr>
              <a:t>Đổi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mới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hình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thức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nội</a:t>
            </a:r>
            <a:r>
              <a:rPr lang="vi-VN" sz="2600" dirty="0">
                <a:solidFill>
                  <a:schemeClr val="tx1"/>
                </a:solidFill>
                <a:latin typeface="Times New Roman" panose="02020603050405020304" pitchFamily="18" charset="0"/>
                <a:cs typeface="Times New Roman" panose="02020603050405020304" pitchFamily="18" charset="0"/>
              </a:rPr>
              <a:t> dung </a:t>
            </a:r>
            <a:r>
              <a:rPr lang="vi-VN" sz="2600" dirty="0" err="1">
                <a:solidFill>
                  <a:schemeClr val="tx1"/>
                </a:solidFill>
                <a:latin typeface="Times New Roman" panose="02020603050405020304" pitchFamily="18" charset="0"/>
                <a:cs typeface="Times New Roman" panose="02020603050405020304" pitchFamily="18" charset="0"/>
              </a:rPr>
              <a:t>và</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đẩy</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mạnh</a:t>
            </a:r>
            <a:r>
              <a:rPr lang="vi-VN" sz="2600" dirty="0">
                <a:solidFill>
                  <a:schemeClr val="tx1"/>
                </a:solidFill>
                <a:latin typeface="Times New Roman" panose="02020603050405020304" pitchFamily="18" charset="0"/>
                <a:cs typeface="Times New Roman" panose="02020603050405020304" pitchFamily="18" charset="0"/>
              </a:rPr>
              <a:t> công </a:t>
            </a:r>
            <a:r>
              <a:rPr lang="vi-VN" sz="2600" dirty="0" err="1">
                <a:solidFill>
                  <a:schemeClr val="tx1"/>
                </a:solidFill>
                <a:latin typeface="Times New Roman" panose="02020603050405020304" pitchFamily="18" charset="0"/>
                <a:cs typeface="Times New Roman" panose="02020603050405020304" pitchFamily="18" charset="0"/>
              </a:rPr>
              <a:t>tác</a:t>
            </a:r>
            <a:r>
              <a:rPr lang="vi-VN" sz="2600" dirty="0">
                <a:solidFill>
                  <a:schemeClr val="tx1"/>
                </a:solidFill>
                <a:latin typeface="Times New Roman" panose="02020603050405020304" pitchFamily="18" charset="0"/>
                <a:cs typeface="Times New Roman" panose="02020603050405020304" pitchFamily="18" charset="0"/>
              </a:rPr>
              <a:t> tuyên </a:t>
            </a:r>
            <a:r>
              <a:rPr lang="vi-VN" sz="2600" dirty="0" err="1">
                <a:solidFill>
                  <a:schemeClr val="tx1"/>
                </a:solidFill>
                <a:latin typeface="Times New Roman" panose="02020603050405020304" pitchFamily="18" charset="0"/>
                <a:cs typeface="Times New Roman" panose="02020603050405020304" pitchFamily="18" charset="0"/>
              </a:rPr>
              <a:t>truyền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phổ</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biến</a:t>
            </a:r>
            <a:r>
              <a:rPr lang="vi-VN" sz="2600" dirty="0">
                <a:solidFill>
                  <a:schemeClr val="tx1"/>
                </a:solidFill>
                <a:latin typeface="Times New Roman" panose="02020603050405020304" pitchFamily="18" charset="0"/>
                <a:cs typeface="Times New Roman" panose="02020603050405020304" pitchFamily="18" charset="0"/>
              </a:rPr>
              <a:t>, giáo </a:t>
            </a:r>
            <a:r>
              <a:rPr lang="vi-VN" sz="2600" dirty="0" err="1">
                <a:solidFill>
                  <a:schemeClr val="tx1"/>
                </a:solidFill>
                <a:latin typeface="Times New Roman" panose="02020603050405020304" pitchFamily="18" charset="0"/>
                <a:cs typeface="Times New Roman" panose="02020603050405020304" pitchFamily="18" charset="0"/>
              </a:rPr>
              <a:t>dục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pháp</a:t>
            </a:r>
            <a:r>
              <a:rPr lang="vi-VN" sz="2600" dirty="0">
                <a:solidFill>
                  <a:schemeClr val="tx1"/>
                </a:solidFill>
                <a:latin typeface="Times New Roman" panose="02020603050405020304" pitchFamily="18" charset="0"/>
                <a:cs typeface="Times New Roman" panose="02020603050405020304" pitchFamily="18" charset="0"/>
              </a:rPr>
              <a:t> luật </a:t>
            </a:r>
            <a:r>
              <a:rPr lang="vi-VN" sz="2600" dirty="0" err="1">
                <a:solidFill>
                  <a:schemeClr val="tx1"/>
                </a:solidFill>
                <a:latin typeface="Times New Roman" panose="02020603050405020304" pitchFamily="18" charset="0"/>
                <a:cs typeface="Times New Roman" panose="02020603050405020304" pitchFamily="18" charset="0"/>
              </a:rPr>
              <a:t>về</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đai. </a:t>
            </a:r>
          </a:p>
          <a:p>
            <a:pPr indent="357188" algn="just">
              <a:spcBef>
                <a:spcPts val="600"/>
              </a:spcBef>
              <a:spcAft>
                <a:spcPts val="600"/>
              </a:spcAft>
              <a:buFont typeface="Wingdings" panose="05000000000000000000" pitchFamily="2" charset="2"/>
              <a:buChar char="Ø"/>
            </a:pPr>
            <a:r>
              <a:rPr lang="vi-VN" sz="2600" dirty="0" err="1">
                <a:solidFill>
                  <a:schemeClr val="tx1"/>
                </a:solidFill>
                <a:latin typeface="Times New Roman" panose="02020603050405020304" pitchFamily="18" charset="0"/>
                <a:cs typeface="Times New Roman" panose="02020603050405020304" pitchFamily="18" charset="0"/>
              </a:rPr>
              <a:t>Các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cấp</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uỷ</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tổ</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chức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đảng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chính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quyền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nhất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là</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người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đứng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đầu</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tập</a:t>
            </a:r>
            <a:r>
              <a:rPr lang="vi-VN" sz="2600" dirty="0">
                <a:solidFill>
                  <a:schemeClr val="tx1"/>
                </a:solidFill>
                <a:latin typeface="Times New Roman" panose="02020603050405020304" pitchFamily="18" charset="0"/>
                <a:cs typeface="Times New Roman" panose="02020603050405020304" pitchFamily="18" charset="0"/>
              </a:rPr>
              <a:t> trung </a:t>
            </a:r>
            <a:r>
              <a:rPr lang="vi-VN" sz="2600" dirty="0" err="1">
                <a:solidFill>
                  <a:schemeClr val="tx1"/>
                </a:solidFill>
                <a:latin typeface="Times New Roman" panose="02020603050405020304" pitchFamily="18" charset="0"/>
                <a:cs typeface="Times New Roman" panose="02020603050405020304" pitchFamily="18" charset="0"/>
              </a:rPr>
              <a:t>lãnh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đạo</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chỉ</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đạo</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việc</a:t>
            </a:r>
            <a:r>
              <a:rPr lang="vi-VN" sz="2600" dirty="0">
                <a:solidFill>
                  <a:schemeClr val="tx1"/>
                </a:solidFill>
                <a:latin typeface="Times New Roman" panose="02020603050405020304" pitchFamily="18" charset="0"/>
                <a:cs typeface="Times New Roman" panose="02020603050405020304" pitchFamily="18" charset="0"/>
              </a:rPr>
              <a:t> xây </a:t>
            </a:r>
            <a:r>
              <a:rPr lang="vi-VN" sz="2600" dirty="0" err="1">
                <a:solidFill>
                  <a:schemeClr val="tx1"/>
                </a:solidFill>
                <a:latin typeface="Times New Roman" panose="02020603050405020304" pitchFamily="18" charset="0"/>
                <a:cs typeface="Times New Roman" panose="02020603050405020304" pitchFamily="18" charset="0"/>
              </a:rPr>
              <a:t>dựng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và</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thực</a:t>
            </a:r>
            <a:r>
              <a:rPr lang="vi-VN" sz="2600" dirty="0">
                <a:solidFill>
                  <a:schemeClr val="tx1"/>
                </a:solidFill>
                <a:latin typeface="Times New Roman" panose="02020603050405020304" pitchFamily="18" charset="0"/>
                <a:cs typeface="Times New Roman" panose="02020603050405020304" pitchFamily="18" charset="0"/>
              </a:rPr>
              <a:t> thi </a:t>
            </a:r>
            <a:r>
              <a:rPr lang="vi-VN" sz="2600" dirty="0" err="1">
                <a:solidFill>
                  <a:schemeClr val="tx1"/>
                </a:solidFill>
                <a:latin typeface="Times New Roman" panose="02020603050405020304" pitchFamily="18" charset="0"/>
                <a:cs typeface="Times New Roman" panose="02020603050405020304" pitchFamily="18" charset="0"/>
              </a:rPr>
              <a:t>chính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sách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pháp</a:t>
            </a:r>
            <a:r>
              <a:rPr lang="vi-VN" sz="2600" dirty="0">
                <a:solidFill>
                  <a:schemeClr val="tx1"/>
                </a:solidFill>
                <a:latin typeface="Times New Roman" panose="02020603050405020304" pitchFamily="18" charset="0"/>
                <a:cs typeface="Times New Roman" panose="02020603050405020304" pitchFamily="18" charset="0"/>
              </a:rPr>
              <a:t> luật </a:t>
            </a:r>
            <a:r>
              <a:rPr lang="vi-VN" sz="2600" dirty="0" err="1">
                <a:solidFill>
                  <a:schemeClr val="tx1"/>
                </a:solidFill>
                <a:latin typeface="Times New Roman" panose="02020603050405020304" pitchFamily="18" charset="0"/>
                <a:cs typeface="Times New Roman" panose="02020603050405020304" pitchFamily="18" charset="0"/>
              </a:rPr>
              <a:t>về</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đai, </a:t>
            </a:r>
            <a:r>
              <a:rPr lang="vi-VN" sz="2600" dirty="0" err="1">
                <a:solidFill>
                  <a:schemeClr val="tx1"/>
                </a:solidFill>
                <a:latin typeface="Times New Roman" panose="02020603050405020304" pitchFamily="18" charset="0"/>
                <a:cs typeface="Times New Roman" panose="02020603050405020304" pitchFamily="18" charset="0"/>
              </a:rPr>
              <a:t>phải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chịu</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trách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nhiệm</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nếu</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để</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các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tổ</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chức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cá</a:t>
            </a:r>
            <a:r>
              <a:rPr lang="vi-VN" sz="2600" dirty="0">
                <a:solidFill>
                  <a:schemeClr val="tx1"/>
                </a:solidFill>
                <a:latin typeface="Times New Roman" panose="02020603050405020304" pitchFamily="18" charset="0"/>
                <a:cs typeface="Times New Roman" panose="02020603050405020304" pitchFamily="18" charset="0"/>
              </a:rPr>
              <a:t> nhân </a:t>
            </a:r>
            <a:r>
              <a:rPr lang="vi-VN" sz="2600" dirty="0" err="1">
                <a:solidFill>
                  <a:schemeClr val="tx1"/>
                </a:solidFill>
                <a:latin typeface="Times New Roman" panose="02020603050405020304" pitchFamily="18" charset="0"/>
                <a:cs typeface="Times New Roman" panose="02020603050405020304" pitchFamily="18" charset="0"/>
              </a:rPr>
              <a:t>thuộc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phạm</a:t>
            </a:r>
            <a:r>
              <a:rPr lang="vi-VN" sz="2600" dirty="0">
                <a:solidFill>
                  <a:schemeClr val="tx1"/>
                </a:solidFill>
                <a:latin typeface="Times New Roman" panose="02020603050405020304" pitchFamily="18" charset="0"/>
                <a:cs typeface="Times New Roman" panose="02020603050405020304" pitchFamily="18" charset="0"/>
              </a:rPr>
              <a:t> vi </a:t>
            </a:r>
            <a:r>
              <a:rPr lang="vi-VN" sz="2600" dirty="0" err="1">
                <a:solidFill>
                  <a:schemeClr val="tx1"/>
                </a:solidFill>
                <a:latin typeface="Times New Roman" panose="02020603050405020304" pitchFamily="18" charset="0"/>
                <a:cs typeface="Times New Roman" panose="02020603050405020304" pitchFamily="18" charset="0"/>
              </a:rPr>
              <a:t>mình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quản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lý</a:t>
            </a:r>
            <a:r>
              <a:rPr lang="vi-VN" sz="2600" dirty="0">
                <a:solidFill>
                  <a:schemeClr val="tx1"/>
                </a:solidFill>
                <a:latin typeface="Times New Roman" panose="02020603050405020304" pitchFamily="18" charset="0"/>
                <a:cs typeface="Times New Roman" panose="02020603050405020304" pitchFamily="18" charset="0"/>
              </a:rPr>
              <a:t> vi </a:t>
            </a:r>
            <a:r>
              <a:rPr lang="vi-VN" sz="2600" dirty="0" err="1">
                <a:solidFill>
                  <a:schemeClr val="tx1"/>
                </a:solidFill>
                <a:latin typeface="Times New Roman" panose="02020603050405020304" pitchFamily="18" charset="0"/>
                <a:cs typeface="Times New Roman" panose="02020603050405020304" pitchFamily="18" charset="0"/>
              </a:rPr>
              <a:t>phạm</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pháp</a:t>
            </a:r>
            <a:r>
              <a:rPr lang="vi-VN" sz="2600" dirty="0">
                <a:solidFill>
                  <a:schemeClr val="tx1"/>
                </a:solidFill>
                <a:latin typeface="Times New Roman" panose="02020603050405020304" pitchFamily="18" charset="0"/>
                <a:cs typeface="Times New Roman" panose="02020603050405020304" pitchFamily="18" charset="0"/>
              </a:rPr>
              <a:t> luật, </a:t>
            </a:r>
            <a:r>
              <a:rPr lang="vi-VN" sz="2600" dirty="0" err="1">
                <a:solidFill>
                  <a:schemeClr val="tx1"/>
                </a:solidFill>
                <a:latin typeface="Times New Roman" panose="02020603050405020304" pitchFamily="18" charset="0"/>
                <a:cs typeface="Times New Roman" panose="02020603050405020304" pitchFamily="18" charset="0"/>
              </a:rPr>
              <a:t>trục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lợi</a:t>
            </a:r>
            <a:r>
              <a:rPr lang="vi-VN" sz="2600" dirty="0">
                <a:solidFill>
                  <a:schemeClr val="tx1"/>
                </a:solidFill>
                <a:latin typeface="Times New Roman" panose="02020603050405020304" pitchFamily="18" charset="0"/>
                <a:cs typeface="Times New Roman" panose="02020603050405020304" pitchFamily="18" charset="0"/>
              </a:rPr>
              <a:t>, gây </a:t>
            </a:r>
            <a:r>
              <a:rPr lang="vi-VN" sz="2600" dirty="0" err="1">
                <a:solidFill>
                  <a:schemeClr val="tx1"/>
                </a:solidFill>
                <a:latin typeface="Times New Roman" panose="02020603050405020304" pitchFamily="18" charset="0"/>
                <a:cs typeface="Times New Roman" panose="02020603050405020304" pitchFamily="18" charset="0"/>
              </a:rPr>
              <a:t>thất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thoát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dụng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lãng</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phí</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đất</a:t>
            </a:r>
            <a:r>
              <a:rPr lang="vi-VN" sz="2600" dirty="0">
                <a:solidFill>
                  <a:schemeClr val="tx1"/>
                </a:solidFill>
                <a:latin typeface="Times New Roman" panose="02020603050405020304" pitchFamily="18" charset="0"/>
                <a:cs typeface="Times New Roman" panose="02020603050405020304" pitchFamily="18" charset="0"/>
              </a:rPr>
              <a:t> đai. </a:t>
            </a:r>
          </a:p>
          <a:p>
            <a:pPr indent="357188" algn="just">
              <a:spcBef>
                <a:spcPts val="600"/>
              </a:spcBef>
              <a:spcAft>
                <a:spcPts val="600"/>
              </a:spcAft>
              <a:buFont typeface="Wingdings" panose="05000000000000000000" pitchFamily="2" charset="2"/>
              <a:buChar char="Ø"/>
            </a:pPr>
            <a:r>
              <a:rPr lang="vi-VN" sz="2600" dirty="0">
                <a:solidFill>
                  <a:schemeClr val="tx1"/>
                </a:solidFill>
                <a:latin typeface="Times New Roman" panose="02020603050405020304" pitchFamily="18" charset="0"/>
                <a:cs typeface="Times New Roman" panose="02020603050405020304" pitchFamily="18" charset="0"/>
              </a:rPr>
              <a:t>Tăng </a:t>
            </a:r>
            <a:r>
              <a:rPr lang="vi-VN" sz="2600" dirty="0" err="1">
                <a:solidFill>
                  <a:schemeClr val="tx1"/>
                </a:solidFill>
                <a:latin typeface="Times New Roman" panose="02020603050405020304" pitchFamily="18" charset="0"/>
                <a:cs typeface="Times New Roman" panose="02020603050405020304" pitchFamily="18" charset="0"/>
              </a:rPr>
              <a:t>cường</a:t>
            </a:r>
            <a:r>
              <a:rPr lang="vi-VN" sz="2600" dirty="0">
                <a:solidFill>
                  <a:schemeClr val="tx1"/>
                </a:solidFill>
                <a:latin typeface="Times New Roman" panose="02020603050405020304" pitchFamily="18" charset="0"/>
                <a:cs typeface="Times New Roman" panose="02020603050405020304" pitchFamily="18" charset="0"/>
              </a:rPr>
              <a:t> vai </a:t>
            </a:r>
            <a:r>
              <a:rPr lang="vi-VN" sz="2600" dirty="0" err="1">
                <a:solidFill>
                  <a:schemeClr val="tx1"/>
                </a:solidFill>
                <a:latin typeface="Times New Roman" panose="02020603050405020304" pitchFamily="18" charset="0"/>
                <a:cs typeface="Times New Roman" panose="02020603050405020304" pitchFamily="18" charset="0"/>
              </a:rPr>
              <a:t>trò</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giám</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sát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của</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Quốc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hội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Hội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đồng</a:t>
            </a:r>
            <a:r>
              <a:rPr lang="vi-VN" sz="2600" dirty="0">
                <a:solidFill>
                  <a:schemeClr val="tx1"/>
                </a:solidFill>
                <a:latin typeface="Times New Roman" panose="02020603050405020304" pitchFamily="18" charset="0"/>
                <a:cs typeface="Times New Roman" panose="02020603050405020304" pitchFamily="18" charset="0"/>
              </a:rPr>
              <a:t> nhân dân, </a:t>
            </a:r>
            <a:r>
              <a:rPr lang="vi-VN" sz="2600" dirty="0" err="1">
                <a:solidFill>
                  <a:schemeClr val="tx1"/>
                </a:solidFill>
                <a:latin typeface="Times New Roman" panose="02020603050405020304" pitchFamily="18" charset="0"/>
                <a:cs typeface="Times New Roman" panose="02020603050405020304" pitchFamily="18" charset="0"/>
              </a:rPr>
              <a:t>Mặt</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trận</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Tổ</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quốc</a:t>
            </a:r>
            <a:r>
              <a:rPr lang="vi-VN" sz="2600" dirty="0">
                <a:solidFill>
                  <a:schemeClr val="tx1"/>
                </a:solidFill>
                <a:latin typeface="Times New Roman" panose="02020603050405020304" pitchFamily="18" charset="0"/>
                <a:cs typeface="Times New Roman" panose="02020603050405020304" pitchFamily="18" charset="0"/>
              </a:rPr>
              <a:t> Việt Nam, </a:t>
            </a:r>
            <a:r>
              <a:rPr lang="vi-VN" sz="2600" dirty="0" err="1">
                <a:solidFill>
                  <a:schemeClr val="tx1"/>
                </a:solidFill>
                <a:latin typeface="Times New Roman" panose="02020603050405020304" pitchFamily="18" charset="0"/>
                <a:cs typeface="Times New Roman" panose="02020603050405020304" pitchFamily="18" charset="0"/>
              </a:rPr>
              <a:t>tổ</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chức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chính</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trị</a:t>
            </a:r>
            <a:r>
              <a:rPr lang="vi-VN" sz="2600" dirty="0">
                <a:solidFill>
                  <a:schemeClr val="tx1"/>
                </a:solidFill>
                <a:latin typeface="Times New Roman" panose="02020603050405020304" pitchFamily="18" charset="0"/>
                <a:cs typeface="Times New Roman" panose="02020603050405020304" pitchFamily="18" charset="0"/>
              </a:rPr>
              <a:t> - </a:t>
            </a:r>
            <a:r>
              <a:rPr lang="vi-VN" sz="2600" dirty="0" err="1">
                <a:solidFill>
                  <a:schemeClr val="tx1"/>
                </a:solidFill>
                <a:latin typeface="Times New Roman" panose="02020603050405020304" pitchFamily="18" charset="0"/>
                <a:cs typeface="Times New Roman" panose="02020603050405020304" pitchFamily="18" charset="0"/>
              </a:rPr>
              <a:t>xã</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hội</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các</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cấp</a:t>
            </a:r>
            <a:r>
              <a:rPr lang="vi-VN" sz="2600" dirty="0">
                <a:solidFill>
                  <a:schemeClr val="tx1"/>
                </a:solidFill>
                <a:latin typeface="Times New Roman" panose="02020603050405020304" pitchFamily="18" charset="0"/>
                <a:cs typeface="Times New Roman" panose="02020603050405020304" pitchFamily="18" charset="0"/>
              </a:rPr>
              <a:t> </a:t>
            </a:r>
            <a:r>
              <a:rPr lang="vi-VN" sz="2600" dirty="0" err="1">
                <a:solidFill>
                  <a:schemeClr val="tx1"/>
                </a:solidFill>
                <a:latin typeface="Times New Roman" panose="02020603050405020304" pitchFamily="18" charset="0"/>
                <a:cs typeface="Times New Roman" panose="02020603050405020304" pitchFamily="18" charset="0"/>
              </a:rPr>
              <a:t>và</a:t>
            </a:r>
            <a:r>
              <a:rPr lang="vi-VN" sz="2600" dirty="0">
                <a:solidFill>
                  <a:schemeClr val="tx1"/>
                </a:solidFill>
                <a:latin typeface="Times New Roman" panose="02020603050405020304" pitchFamily="18" charset="0"/>
                <a:cs typeface="Times New Roman" panose="02020603050405020304" pitchFamily="18" charset="0"/>
              </a:rPr>
              <a:t> nhân dân.</a:t>
            </a:r>
          </a:p>
        </p:txBody>
      </p:sp>
    </p:spTree>
    <p:extLst>
      <p:ext uri="{BB962C8B-B14F-4D97-AF65-F5344CB8AC3E}">
        <p14:creationId xmlns:p14="http://schemas.microsoft.com/office/powerpoint/2010/main" val="133141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 name="Rounded Rectangle 15"/>
          <p:cNvSpPr/>
          <p:nvPr/>
        </p:nvSpPr>
        <p:spPr>
          <a:xfrm>
            <a:off x="4812224" y="2048272"/>
            <a:ext cx="2604576" cy="92352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rPr>
              <a:t>PHẦN II</a:t>
            </a:r>
          </a:p>
        </p:txBody>
      </p:sp>
      <p:sp>
        <p:nvSpPr>
          <p:cNvPr id="18" name="Rounded Rectangle 17"/>
          <p:cNvSpPr/>
          <p:nvPr/>
        </p:nvSpPr>
        <p:spPr>
          <a:xfrm>
            <a:off x="0" y="2838450"/>
            <a:ext cx="12192000" cy="18859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174625"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TÍNH CẤP THIẾT PHẢI TIẾP TỤC ĐỔI MỚI, HOÀN THIỆN THỂ CHẾ, CHÍNH SÁCH, NÂNG CAO HIỆU LỰC, HIỆU QUẢ QUẢN LÝ VÀ SỬ DỤNG ĐẤT</a:t>
            </a:r>
            <a:endParaRPr kumimoji="0" lang="en-US" sz="3200" b="1"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1235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 name="Rounded Rectangle 15"/>
          <p:cNvSpPr/>
          <p:nvPr/>
        </p:nvSpPr>
        <p:spPr>
          <a:xfrm>
            <a:off x="4711700" y="2190512"/>
            <a:ext cx="2768600" cy="92352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rPr>
              <a:t>PHẦN </a:t>
            </a:r>
            <a:r>
              <a:rPr lang="en-US" sz="4400" b="1" spc="100" dirty="0">
                <a:solidFill>
                  <a:srgbClr val="B4DCFA">
                    <a:lumMod val="10000"/>
                  </a:srgbClr>
                </a:solidFill>
                <a:latin typeface="Times New Roman" panose="02020603050405020304" pitchFamily="18" charset="0"/>
                <a:cs typeface="Times New Roman" panose="02020603050405020304" pitchFamily="18" charset="0"/>
              </a:rPr>
              <a:t>V</a:t>
            </a:r>
            <a:endParaRPr kumimoji="0" lang="en-US" sz="4400" b="1" i="0" u="none" strike="noStrike" kern="1200" cap="none" spc="100" normalizeH="0" baseline="0" noProof="0" dirty="0">
              <a:ln>
                <a:noFill/>
              </a:ln>
              <a:solidFill>
                <a:srgbClr val="B4DCFA">
                  <a:lumMod val="10000"/>
                </a:srgbClr>
              </a:solidFill>
              <a:effectLst/>
              <a:uLnTx/>
              <a:uFillTx/>
              <a:latin typeface="Times New Roman" panose="02020603050405020304" pitchFamily="18" charset="0"/>
              <a:ea typeface="+mn-ea"/>
              <a:cs typeface="Times New Roman" panose="02020603050405020304" pitchFamily="18" charset="0"/>
            </a:endParaRPr>
          </a:p>
        </p:txBody>
      </p:sp>
      <p:sp>
        <p:nvSpPr>
          <p:cNvPr id="18" name="Rounded Rectangle 17"/>
          <p:cNvSpPr/>
          <p:nvPr/>
        </p:nvSpPr>
        <p:spPr>
          <a:xfrm>
            <a:off x="0" y="2838450"/>
            <a:ext cx="12192000" cy="159131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174625" lvl="0" algn="ctr">
              <a:defRPr/>
            </a:pPr>
            <a:r>
              <a:rPr lang="vi-VN" sz="3600" b="1">
                <a:solidFill>
                  <a:srgbClr val="003300"/>
                </a:solidFill>
                <a:latin typeface="Times New Roman" panose="02020603050405020304" pitchFamily="18" charset="0"/>
                <a:cs typeface="Times New Roman" panose="02020603050405020304" pitchFamily="18" charset="0"/>
              </a:rPr>
              <a:t>TỔ CHỨC THỰC HIỆN</a:t>
            </a:r>
            <a:endParaRPr kumimoji="0" lang="en-US" sz="360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762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1- Xây dựng, ban hành Kế hoạch, chương trình hành động và chỉ đạo thực hiện Nghị quyết</a:t>
            </a:r>
          </a:p>
        </p:txBody>
      </p:sp>
      <p:sp>
        <p:nvSpPr>
          <p:cNvPr id="77" name="Freeform 76"/>
          <p:cNvSpPr/>
          <p:nvPr/>
        </p:nvSpPr>
        <p:spPr>
          <a:xfrm>
            <a:off x="314961" y="975181"/>
            <a:ext cx="9164319" cy="1066979"/>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ln/>
        </p:spPr>
        <p:style>
          <a:lnRef idx="2">
            <a:schemeClr val="accent6"/>
          </a:lnRef>
          <a:fillRef idx="1">
            <a:schemeClr val="lt1"/>
          </a:fillRef>
          <a:effectRef idx="0">
            <a:schemeClr val="accent6"/>
          </a:effectRef>
          <a:fontRef idx="minor">
            <a:schemeClr val="dk1"/>
          </a:fontRef>
        </p:style>
        <p:txBody>
          <a:bodyPr anchor="ctr"/>
          <a:lstStyle/>
          <a:p>
            <a:pPr lvl="0" algn="just" eaLnBrk="0" fontAlgn="base" hangingPunct="0">
              <a:spcBef>
                <a:spcPct val="0"/>
              </a:spcBef>
              <a:spcAft>
                <a:spcPct val="0"/>
              </a:spcAft>
            </a:pPr>
            <a:r>
              <a:rPr lang="vi-VN" sz="2400" kern="0">
                <a:solidFill>
                  <a:schemeClr val="tx1"/>
                </a:solidFill>
                <a:latin typeface="Times New Roman" pitchFamily="18" charset="0"/>
                <a:cs typeface="Times New Roman" pitchFamily="18" charset="0"/>
              </a:rPr>
              <a:t>Ban Chấp hành Trung ương đã giao Bộ Chính trị ban hành Kế hoạch thực hiện Nghị quyết</a:t>
            </a:r>
          </a:p>
        </p:txBody>
      </p:sp>
      <p:sp>
        <p:nvSpPr>
          <p:cNvPr id="10" name="Freeform 9"/>
          <p:cNvSpPr/>
          <p:nvPr/>
        </p:nvSpPr>
        <p:spPr>
          <a:xfrm>
            <a:off x="1280161" y="2193201"/>
            <a:ext cx="9174479" cy="1799679"/>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ln/>
        </p:spPr>
        <p:style>
          <a:lnRef idx="2">
            <a:schemeClr val="accent4"/>
          </a:lnRef>
          <a:fillRef idx="1">
            <a:schemeClr val="lt1"/>
          </a:fillRef>
          <a:effectRef idx="0">
            <a:schemeClr val="accent4"/>
          </a:effectRef>
          <a:fontRef idx="minor">
            <a:schemeClr val="dk1"/>
          </a:fontRef>
        </p:style>
        <p:txBody>
          <a:bodyPr anchor="ctr"/>
          <a:lstStyle/>
          <a:p>
            <a:pPr algn="just" eaLnBrk="0" fontAlgn="base" hangingPunct="0">
              <a:spcBef>
                <a:spcPct val="0"/>
              </a:spcBef>
              <a:spcAft>
                <a:spcPct val="0"/>
              </a:spcAft>
            </a:pPr>
            <a:r>
              <a:rPr lang="vi-VN" sz="2400" kern="0">
                <a:solidFill>
                  <a:schemeClr val="tx1"/>
                </a:solidFill>
                <a:latin typeface="Times New Roman" pitchFamily="18" charset="0"/>
                <a:cs typeface="Times New Roman" pitchFamily="18" charset="0"/>
              </a:rPr>
              <a:t>BCHTW yêu cầu tăng cường vai trò giám sát của Quốc hội, HĐND, MTTQ VN, tổ chức CT – XH các cấp và nhân dân; phát hiện và phản ánh kịp thời những vướng mắc, bất cập, sai phạm trong thi hành chính sách, pháp luật về đất đai để xử lý kịp thời, hiệu quả</a:t>
            </a:r>
          </a:p>
        </p:txBody>
      </p:sp>
      <p:sp>
        <p:nvSpPr>
          <p:cNvPr id="11" name="Freeform 10"/>
          <p:cNvSpPr/>
          <p:nvPr/>
        </p:nvSpPr>
        <p:spPr>
          <a:xfrm>
            <a:off x="2011681" y="4175081"/>
            <a:ext cx="8930639" cy="1189578"/>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ln/>
        </p:spPr>
        <p:style>
          <a:lnRef idx="2">
            <a:schemeClr val="accent3"/>
          </a:lnRef>
          <a:fillRef idx="1">
            <a:schemeClr val="lt1"/>
          </a:fillRef>
          <a:effectRef idx="0">
            <a:schemeClr val="accent3"/>
          </a:effectRef>
          <a:fontRef idx="minor">
            <a:schemeClr val="dk1"/>
          </a:fontRef>
        </p:style>
        <p:txBody>
          <a:bodyPr anchor="ctr"/>
          <a:lstStyle/>
          <a:p>
            <a:pPr lvl="0" algn="just" eaLnBrk="0" fontAlgn="base" hangingPunct="0">
              <a:spcBef>
                <a:spcPct val="0"/>
              </a:spcBef>
              <a:spcAft>
                <a:spcPct val="0"/>
              </a:spcAft>
            </a:pPr>
            <a:r>
              <a:rPr lang="vi-VN" sz="2400" kern="0">
                <a:solidFill>
                  <a:prstClr val="black"/>
                </a:solidFill>
                <a:latin typeface="Times New Roman" pitchFamily="18" charset="0"/>
                <a:cs typeface="Times New Roman" pitchFamily="18" charset="0"/>
              </a:rPr>
              <a:t>Ban cán sự đảng Chính phủ sẽ tổ chức triển khai các chương trình, kế hoạch, đề án thực hiện Nghị quyết đồng bộ, hiệu quả</a:t>
            </a:r>
          </a:p>
        </p:txBody>
      </p:sp>
      <p:sp>
        <p:nvSpPr>
          <p:cNvPr id="12" name="Freeform 11"/>
          <p:cNvSpPr/>
          <p:nvPr/>
        </p:nvSpPr>
        <p:spPr>
          <a:xfrm>
            <a:off x="2895601" y="5577341"/>
            <a:ext cx="8930639" cy="1127258"/>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a:ln/>
        </p:spPr>
        <p:style>
          <a:lnRef idx="2">
            <a:schemeClr val="accent1"/>
          </a:lnRef>
          <a:fillRef idx="1">
            <a:schemeClr val="lt1"/>
          </a:fillRef>
          <a:effectRef idx="0">
            <a:schemeClr val="accent1"/>
          </a:effectRef>
          <a:fontRef idx="minor">
            <a:schemeClr val="dk1"/>
          </a:fontRef>
        </p:style>
        <p:txBody>
          <a:bodyPr anchor="ctr"/>
          <a:lstStyle/>
          <a:p>
            <a:pPr lvl="0" algn="just" eaLnBrk="0" fontAlgn="base" hangingPunct="0">
              <a:spcBef>
                <a:spcPct val="0"/>
              </a:spcBef>
              <a:spcAft>
                <a:spcPct val="0"/>
              </a:spcAft>
            </a:pPr>
            <a:r>
              <a:rPr lang="vi-VN" sz="2400" kern="0">
                <a:solidFill>
                  <a:prstClr val="black"/>
                </a:solidFill>
                <a:latin typeface="Times New Roman" pitchFamily="18" charset="0"/>
                <a:cs typeface="Times New Roman" pitchFamily="18" charset="0"/>
              </a:rPr>
              <a:t>Các tỉnh, thành ủy, BCSĐ, đảng đoàn, đảng ủy trực thuộc TW ban hành các kế hoạch hành động cụ thể để triển khai tại các địa phương</a:t>
            </a:r>
          </a:p>
        </p:txBody>
      </p:sp>
      <p:sp>
        <p:nvSpPr>
          <p:cNvPr id="3" name="Isosceles Triangle 2"/>
          <p:cNvSpPr/>
          <p:nvPr/>
        </p:nvSpPr>
        <p:spPr>
          <a:xfrm rot="10800000">
            <a:off x="7884160" y="1838281"/>
            <a:ext cx="1158240" cy="579120"/>
          </a:xfrm>
          <a:prstGeom prst="triangle">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Isosceles Triangle 14"/>
          <p:cNvSpPr/>
          <p:nvPr/>
        </p:nvSpPr>
        <p:spPr>
          <a:xfrm rot="10800000">
            <a:off x="8696960" y="3854361"/>
            <a:ext cx="1158240" cy="579120"/>
          </a:xfrm>
          <a:prstGeom prst="triangle">
            <a:avLst/>
          </a:prstGeom>
          <a:solidFill>
            <a:schemeClr val="accent4">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Isosceles Triangle 15"/>
          <p:cNvSpPr/>
          <p:nvPr/>
        </p:nvSpPr>
        <p:spPr>
          <a:xfrm rot="10800000">
            <a:off x="9631680" y="5181440"/>
            <a:ext cx="1158240" cy="579120"/>
          </a:xfrm>
          <a:prstGeom prst="triangle">
            <a:avLst/>
          </a:pr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91551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Tập trung hoàn thiện thể chế, chính sách, pháp luật về đất đai và các pháp luật khác có liên quan</a:t>
            </a:r>
          </a:p>
        </p:txBody>
      </p:sp>
      <p:sp>
        <p:nvSpPr>
          <p:cNvPr id="14" name="Freeform 13"/>
          <p:cNvSpPr/>
          <p:nvPr/>
        </p:nvSpPr>
        <p:spPr>
          <a:xfrm>
            <a:off x="3881120" y="1005104"/>
            <a:ext cx="7992725" cy="2388336"/>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3200" kern="0">
                <a:solidFill>
                  <a:prstClr val="black"/>
                </a:solidFill>
                <a:latin typeface="Times New Roman" pitchFamily="18" charset="0"/>
              </a:rPr>
              <a:t>Ngay trong năm 2022, tổng kết việc thi hành Luật Đất đai năm 2013; sửa đổi Luật Đất đai năm 2013. </a:t>
            </a:r>
          </a:p>
        </p:txBody>
      </p:sp>
      <p:sp>
        <p:nvSpPr>
          <p:cNvPr id="26" name="Arrow: Right 30">
            <a:extLst>
              <a:ext uri="{FF2B5EF4-FFF2-40B4-BE49-F238E27FC236}">
                <a16:creationId xmlns:a16="http://schemas.microsoft.com/office/drawing/2014/main" id="{C40CA848-6A12-4FF3-9B2B-58678547138B}"/>
              </a:ext>
            </a:extLst>
          </p:cNvPr>
          <p:cNvSpPr/>
          <p:nvPr/>
        </p:nvSpPr>
        <p:spPr>
          <a:xfrm>
            <a:off x="242154" y="1005104"/>
            <a:ext cx="3638966" cy="2388336"/>
          </a:xfrm>
          <a:prstGeom prst="rightArrow">
            <a:avLst>
              <a:gd name="adj1" fmla="val 84279"/>
              <a:gd name="adj2" fmla="val 18381"/>
            </a:avLst>
          </a:prstGeom>
          <a:solidFill>
            <a:srgbClr val="8064A2">
              <a:lumMod val="50000"/>
            </a:srgbClr>
          </a:soli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BỘ</a:t>
            </a:r>
            <a:r>
              <a:rPr kumimoji="0" lang="vi-VN" sz="32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TÀI NGUYÊN VÀ MÔI TRƯỜNG</a:t>
            </a:r>
            <a:endPar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Freeform 26"/>
          <p:cNvSpPr/>
          <p:nvPr/>
        </p:nvSpPr>
        <p:spPr>
          <a:xfrm>
            <a:off x="3891280" y="3769360"/>
            <a:ext cx="7992725" cy="2987040"/>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lvl="0" indent="538163" algn="just" eaLnBrk="0" fontAlgn="base" hangingPunct="0">
              <a:spcAft>
                <a:spcPct val="0"/>
              </a:spcAft>
              <a:buFontTx/>
              <a:buChar char="-"/>
            </a:pPr>
            <a:r>
              <a:rPr lang="vi-VN" sz="3200" kern="0">
                <a:solidFill>
                  <a:prstClr val="black"/>
                </a:solidFill>
                <a:latin typeface="Times New Roman" pitchFamily="18" charset="0"/>
              </a:rPr>
              <a:t>Tham gia ý kiến để Dự án Luật đất đai </a:t>
            </a:r>
          </a:p>
          <a:p>
            <a:pPr marL="182563" lvl="0" indent="355600" algn="just" eaLnBrk="0" fontAlgn="base" hangingPunct="0">
              <a:spcAft>
                <a:spcPct val="0"/>
              </a:spcAft>
              <a:buFontTx/>
              <a:buChar char="-"/>
            </a:pPr>
            <a:r>
              <a:rPr lang="vi-VN" sz="3200" kern="0">
                <a:solidFill>
                  <a:prstClr val="black"/>
                </a:solidFill>
                <a:latin typeface="Times New Roman" pitchFamily="18" charset="0"/>
              </a:rPr>
              <a:t>Tập trung chỉ đạo công tác lập, phê duyệt các quy hoạch trong đó có quy hoạch sử dụng đất đảm phù hợp, thống nhất, đồng bộ, gắn kết chặt chẽ, thúc đẩy lẫn nhau để phát triển. </a:t>
            </a:r>
          </a:p>
        </p:txBody>
      </p:sp>
      <p:sp>
        <p:nvSpPr>
          <p:cNvPr id="28" name="Arrow: Right 30">
            <a:extLst>
              <a:ext uri="{FF2B5EF4-FFF2-40B4-BE49-F238E27FC236}">
                <a16:creationId xmlns:a16="http://schemas.microsoft.com/office/drawing/2014/main" id="{C40CA848-6A12-4FF3-9B2B-58678547138B}"/>
              </a:ext>
            </a:extLst>
          </p:cNvPr>
          <p:cNvSpPr/>
          <p:nvPr/>
        </p:nvSpPr>
        <p:spPr>
          <a:xfrm>
            <a:off x="242154" y="4068712"/>
            <a:ext cx="3638966" cy="2388336"/>
          </a:xfrm>
          <a:prstGeom prst="rightArrow">
            <a:avLst>
              <a:gd name="adj1" fmla="val 84279"/>
              <a:gd name="adj2" fmla="val 18381"/>
            </a:avLst>
          </a:prstGeom>
          <a:solidFill>
            <a:srgbClr val="8064A2">
              <a:lumMod val="50000"/>
            </a:srgbClr>
          </a:soli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200" b="1" kern="0">
                <a:solidFill>
                  <a:prstClr val="white"/>
                </a:solidFill>
                <a:latin typeface="Times New Roman" panose="02020603050405020304" pitchFamily="18" charset="0"/>
                <a:cs typeface="Times New Roman" panose="02020603050405020304" pitchFamily="18" charset="0"/>
              </a:rPr>
              <a:t>ĐỊA PHƯƠNG</a:t>
            </a:r>
            <a:endPar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43577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60960"/>
            <a:ext cx="10539984" cy="954107"/>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2 - Tập trung hoàn thiện thể chế, chính sách, pháp luật về đất đai và các pháp luật khác có liên quan</a:t>
            </a:r>
          </a:p>
        </p:txBody>
      </p:sp>
      <p:sp>
        <p:nvSpPr>
          <p:cNvPr id="14" name="Freeform 13"/>
          <p:cNvSpPr/>
          <p:nvPr/>
        </p:nvSpPr>
        <p:spPr>
          <a:xfrm>
            <a:off x="3881120" y="1005104"/>
            <a:ext cx="7992725" cy="2164816"/>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2800" kern="0">
                <a:solidFill>
                  <a:prstClr val="black"/>
                </a:solidFill>
                <a:latin typeface="Times New Roman" pitchFamily="18" charset="0"/>
              </a:rPr>
              <a:t>(1) Ban cán sự Đảng Bộ Tài chính chỉ đạo rà soát, hoàn thiện các chính sách thuế, ngân sách, tài chính song hành với sửa đổi pháp luật đất đai</a:t>
            </a:r>
          </a:p>
        </p:txBody>
      </p:sp>
      <p:sp>
        <p:nvSpPr>
          <p:cNvPr id="26" name="Arrow: Right 30">
            <a:extLst>
              <a:ext uri="{FF2B5EF4-FFF2-40B4-BE49-F238E27FC236}">
                <a16:creationId xmlns:a16="http://schemas.microsoft.com/office/drawing/2014/main" id="{C40CA848-6A12-4FF3-9B2B-58678547138B}"/>
              </a:ext>
            </a:extLst>
          </p:cNvPr>
          <p:cNvSpPr/>
          <p:nvPr/>
        </p:nvSpPr>
        <p:spPr>
          <a:xfrm>
            <a:off x="242154" y="1005104"/>
            <a:ext cx="3638966" cy="2164816"/>
          </a:xfrm>
          <a:prstGeom prst="rightArrow">
            <a:avLst>
              <a:gd name="adj1" fmla="val 84279"/>
              <a:gd name="adj2" fmla="val 18381"/>
            </a:avLst>
          </a:prstGeom>
          <a:solidFill>
            <a:srgbClr val="8064A2">
              <a:lumMod val="50000"/>
            </a:srgbClr>
          </a:solidFill>
          <a:ln w="9525" cap="flat" cmpd="sng" algn="ctr">
            <a:no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vi-VN" sz="32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BỘ, NGÀNH</a:t>
            </a:r>
            <a:endPar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242154" y="3362224"/>
            <a:ext cx="11631691" cy="1970843"/>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2800" kern="0">
                <a:solidFill>
                  <a:prstClr val="black"/>
                </a:solidFill>
                <a:latin typeface="Times New Roman" pitchFamily="18" charset="0"/>
              </a:rPr>
              <a:t>(2) Ban cán sự đảng Bộ Xây dựng, Ngân hàng nhà nước Việt Nam chỉ đạo rà soát, hoàn thiện chính sách, pháp luật về quy hoạch đô thị, kinh doanh bất động sản, Nhà ở, tín dụng tạo lập hành lang pháp lý cho lành mạnh hóa thị trường bất động sản.</a:t>
            </a:r>
          </a:p>
        </p:txBody>
      </p:sp>
      <p:sp>
        <p:nvSpPr>
          <p:cNvPr id="8" name="Freeform 7"/>
          <p:cNvSpPr/>
          <p:nvPr/>
        </p:nvSpPr>
        <p:spPr>
          <a:xfrm>
            <a:off x="242154" y="5525371"/>
            <a:ext cx="11631691" cy="1076763"/>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2800" kern="0">
                <a:solidFill>
                  <a:prstClr val="black"/>
                </a:solidFill>
                <a:latin typeface="Times New Roman" pitchFamily="18" charset="0"/>
              </a:rPr>
              <a:t>(3) Ban cán sự đảng Bộ Tư pháp và Ban cán sự đảng các Bộ, ngành chỉ đạo rà soát sửa đổi, bổ sung các văn bản dưới luật.</a:t>
            </a:r>
          </a:p>
        </p:txBody>
      </p:sp>
    </p:spTree>
    <p:extLst>
      <p:ext uri="{BB962C8B-B14F-4D97-AF65-F5344CB8AC3E}">
        <p14:creationId xmlns:p14="http://schemas.microsoft.com/office/powerpoint/2010/main" val="3666787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304800" y="4450080"/>
            <a:ext cx="11734800" cy="2042160"/>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3200" kern="0">
                <a:solidFill>
                  <a:prstClr val="black"/>
                </a:solidFill>
                <a:latin typeface="Times New Roman" pitchFamily="18" charset="0"/>
              </a:rPr>
              <a:t>Chỉ đạo các cơ quan báo chí tuyên truyền sâu rộng, định hướng dư luận trong quá trình thể chế hóa Nghị quyết và sửa đổi Luật đất đai năm 2013.</a:t>
            </a:r>
          </a:p>
        </p:txBody>
      </p:sp>
      <p:sp>
        <p:nvSpPr>
          <p:cNvPr id="17" name="Down Arrow Callout 16"/>
          <p:cNvSpPr/>
          <p:nvPr/>
        </p:nvSpPr>
        <p:spPr>
          <a:xfrm>
            <a:off x="304800" y="1158240"/>
            <a:ext cx="2184400" cy="3606800"/>
          </a:xfrm>
          <a:prstGeom prst="downArrowCallout">
            <a:avLst>
              <a:gd name="adj1" fmla="val 25000"/>
              <a:gd name="adj2" fmla="val 25000"/>
              <a:gd name="adj3" fmla="val 38488"/>
              <a:gd name="adj4" fmla="val 64977"/>
            </a:avLst>
          </a:prstGeom>
          <a:solidFill>
            <a:srgbClr val="9900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sz="3200">
              <a:solidFill>
                <a:srgbClr val="FFCC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499616" y="142240"/>
            <a:ext cx="10539984" cy="523220"/>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3 - Tuyên truyền nghiên cứu, học tập, quán triệt Nghị quyết</a:t>
            </a:r>
          </a:p>
        </p:txBody>
      </p:sp>
      <p:sp>
        <p:nvSpPr>
          <p:cNvPr id="18" name="Freeform 17"/>
          <p:cNvSpPr/>
          <p:nvPr/>
        </p:nvSpPr>
        <p:spPr>
          <a:xfrm>
            <a:off x="3413760" y="1158240"/>
            <a:ext cx="8625840" cy="2346960"/>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solidFill>
            <a:sysClr val="window" lastClr="FFFFFF"/>
          </a:solidFill>
          <a:ln w="25400" cap="flat" cmpd="sng" algn="ctr">
            <a:solidFill>
              <a:srgbClr val="C0504D"/>
            </a:solidFill>
            <a:prstDash val="solid"/>
          </a:ln>
          <a:effectLst/>
        </p:spPr>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3200" kern="0">
                <a:solidFill>
                  <a:prstClr val="black"/>
                </a:solidFill>
                <a:latin typeface="Times New Roman" pitchFamily="18" charset="0"/>
              </a:rPr>
              <a:t>Đẩy mạnh công tác tuyên truyền, phổ biến, giáo dục pháp luật về đất đai, nâng cao nhận thức và ý thức chấp hành pháp luật về đất đai cho cán bộ, đảng viên, người dân, doanh nghiệp</a:t>
            </a:r>
          </a:p>
        </p:txBody>
      </p:sp>
      <p:sp>
        <p:nvSpPr>
          <p:cNvPr id="15" name="Right Arrow Callout 14"/>
          <p:cNvSpPr/>
          <p:nvPr/>
        </p:nvSpPr>
        <p:spPr>
          <a:xfrm>
            <a:off x="294640" y="1158240"/>
            <a:ext cx="3403600" cy="2346960"/>
          </a:xfrm>
          <a:prstGeom prst="rightArrowCallout">
            <a:avLst>
              <a:gd name="adj1" fmla="val 29329"/>
              <a:gd name="adj2" fmla="val 25433"/>
              <a:gd name="adj3" fmla="val 35823"/>
              <a:gd name="adj4" fmla="val 64977"/>
            </a:avLst>
          </a:prstGeom>
          <a:solidFill>
            <a:srgbClr val="9900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CC66"/>
                </a:solidFill>
                <a:latin typeface="Times New Roman" panose="02020603050405020304" pitchFamily="18" charset="0"/>
                <a:cs typeface="Times New Roman" panose="02020603050405020304" pitchFamily="18" charset="0"/>
              </a:rPr>
              <a:t>Ban </a:t>
            </a:r>
            <a:r>
              <a:rPr lang="en-US" sz="3200" dirty="0" err="1">
                <a:solidFill>
                  <a:srgbClr val="FFCC66"/>
                </a:solidFill>
                <a:latin typeface="Times New Roman" panose="02020603050405020304" pitchFamily="18" charset="0"/>
                <a:cs typeface="Times New Roman" panose="02020603050405020304" pitchFamily="18" charset="0"/>
              </a:rPr>
              <a:t>Tuyên</a:t>
            </a:r>
            <a:r>
              <a:rPr lang="en-US" sz="3200">
                <a:solidFill>
                  <a:srgbClr val="FFCC66"/>
                </a:solidFill>
                <a:latin typeface="Times New Roman" panose="02020603050405020304" pitchFamily="18" charset="0"/>
                <a:cs typeface="Times New Roman" panose="02020603050405020304" pitchFamily="18" charset="0"/>
              </a:rPr>
              <a:t> giáo Trung ương</a:t>
            </a:r>
            <a:endParaRPr lang="vi-VN" sz="3200">
              <a:solidFill>
                <a:srgbClr val="FFCC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508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42240"/>
            <a:ext cx="10539984" cy="523220"/>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3 - Tuyên truyền nghiên cứu, học tập, quán triệt Nghị quyết</a:t>
            </a:r>
          </a:p>
        </p:txBody>
      </p:sp>
      <p:sp>
        <p:nvSpPr>
          <p:cNvPr id="18" name="Freeform 17"/>
          <p:cNvSpPr/>
          <p:nvPr/>
        </p:nvSpPr>
        <p:spPr>
          <a:xfrm>
            <a:off x="5669280" y="1158240"/>
            <a:ext cx="6370320" cy="1971040"/>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2800" kern="0">
                <a:solidFill>
                  <a:prstClr val="black"/>
                </a:solidFill>
                <a:latin typeface="Times New Roman" pitchFamily="18" charset="0"/>
              </a:rPr>
              <a:t>Tổ chức nghiên cứu, học tập, quán triệt Nghị quyết; tuyên truyền sâu rộng đến người dân</a:t>
            </a:r>
          </a:p>
        </p:txBody>
      </p:sp>
      <p:sp>
        <p:nvSpPr>
          <p:cNvPr id="15" name="Right Arrow Callout 14"/>
          <p:cNvSpPr/>
          <p:nvPr/>
        </p:nvSpPr>
        <p:spPr>
          <a:xfrm>
            <a:off x="294640" y="1158240"/>
            <a:ext cx="5567680" cy="1971040"/>
          </a:xfrm>
          <a:prstGeom prst="rightArrowCallout">
            <a:avLst>
              <a:gd name="adj1" fmla="val 29329"/>
              <a:gd name="adj2" fmla="val 25433"/>
              <a:gd name="adj3" fmla="val 50542"/>
              <a:gd name="adj4" fmla="val 74649"/>
            </a:avLst>
          </a:prstGeom>
          <a:solidFill>
            <a:srgbClr val="3333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a:solidFill>
                  <a:srgbClr val="FFCC66"/>
                </a:solidFill>
                <a:latin typeface="Times New Roman" panose="02020603050405020304" pitchFamily="18" charset="0"/>
                <a:cs typeface="Times New Roman" panose="02020603050405020304" pitchFamily="18" charset="0"/>
              </a:rPr>
              <a:t>Các tỉnh ủy, thành ủy; các ban đảng, ban cán sự đảng, đảng đoàn, đảng ủy trực thuộc Trung ương</a:t>
            </a:r>
          </a:p>
        </p:txBody>
      </p:sp>
      <p:sp>
        <p:nvSpPr>
          <p:cNvPr id="7" name="Freeform 6"/>
          <p:cNvSpPr/>
          <p:nvPr/>
        </p:nvSpPr>
        <p:spPr>
          <a:xfrm>
            <a:off x="5669280" y="3393440"/>
            <a:ext cx="6370320" cy="2946400"/>
          </a:xfrm>
          <a:custGeom>
            <a:avLst/>
            <a:gdLst>
              <a:gd name="connsiteX0" fmla="*/ 0 w 9278796"/>
              <a:gd name="connsiteY0" fmla="*/ 0 h 677550"/>
              <a:gd name="connsiteX1" fmla="*/ 9278796 w 9278796"/>
              <a:gd name="connsiteY1" fmla="*/ 0 h 677550"/>
              <a:gd name="connsiteX2" fmla="*/ 9278796 w 9278796"/>
              <a:gd name="connsiteY2" fmla="*/ 677550 h 677550"/>
              <a:gd name="connsiteX3" fmla="*/ 0 w 9278796"/>
              <a:gd name="connsiteY3" fmla="*/ 677550 h 677550"/>
              <a:gd name="connsiteX4" fmla="*/ 0 w 927879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8796" h="677550">
                <a:moveTo>
                  <a:pt x="0" y="0"/>
                </a:moveTo>
                <a:lnTo>
                  <a:pt x="9278796" y="0"/>
                </a:lnTo>
                <a:lnTo>
                  <a:pt x="9278796" y="677550"/>
                </a:lnTo>
                <a:lnTo>
                  <a:pt x="0" y="677550"/>
                </a:lnTo>
                <a:lnTo>
                  <a:pt x="0" y="0"/>
                </a:lnTo>
                <a:close/>
              </a:path>
            </a:pathLst>
          </a:custGeom>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ctr" anchorCtr="0" compatLnSpc="1">
            <a:prstTxWarp prst="textNoShape">
              <a:avLst/>
            </a:prstTxWarp>
          </a:bodyPr>
          <a:lstStyle/>
          <a:p>
            <a:pPr marL="182563" lvl="0" indent="355600" algn="just" eaLnBrk="0" fontAlgn="base" hangingPunct="0">
              <a:spcAft>
                <a:spcPct val="0"/>
              </a:spcAft>
            </a:pPr>
            <a:r>
              <a:rPr lang="vi-VN" sz="2800" kern="0">
                <a:solidFill>
                  <a:prstClr val="black"/>
                </a:solidFill>
                <a:latin typeface="Times New Roman" pitchFamily="18" charset="0"/>
              </a:rPr>
              <a:t>Tăng cường công tác giám sát, phản biện xã hội, đẩy mạnh vận động các tầng lớp nhân dân tích cực chấp hành và tham gia giám sát việc thực hiện Nghị quyết và chính sách, pháp luật về đất đai.</a:t>
            </a:r>
          </a:p>
        </p:txBody>
      </p:sp>
      <p:sp>
        <p:nvSpPr>
          <p:cNvPr id="8" name="Right Arrow Callout 7"/>
          <p:cNvSpPr/>
          <p:nvPr/>
        </p:nvSpPr>
        <p:spPr>
          <a:xfrm>
            <a:off x="294640" y="3393440"/>
            <a:ext cx="5567680" cy="1971040"/>
          </a:xfrm>
          <a:prstGeom prst="rightArrowCallout">
            <a:avLst>
              <a:gd name="adj1" fmla="val 29329"/>
              <a:gd name="adj2" fmla="val 25433"/>
              <a:gd name="adj3" fmla="val 50542"/>
              <a:gd name="adj4" fmla="val 74649"/>
            </a:avLst>
          </a:prstGeom>
          <a:solidFill>
            <a:srgbClr val="3333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a:solidFill>
                  <a:srgbClr val="FFCC66"/>
                </a:solidFill>
                <a:latin typeface="Times New Roman" panose="02020603050405020304" pitchFamily="18" charset="0"/>
                <a:cs typeface="Times New Roman" panose="02020603050405020304" pitchFamily="18" charset="0"/>
              </a:rPr>
              <a:t>Mặt trận Tổ quốc Việt Nam và các tổ chức CT – XH</a:t>
            </a:r>
          </a:p>
        </p:txBody>
      </p:sp>
    </p:spTree>
    <p:extLst>
      <p:ext uri="{BB962C8B-B14F-4D97-AF65-F5344CB8AC3E}">
        <p14:creationId xmlns:p14="http://schemas.microsoft.com/office/powerpoint/2010/main" val="1379106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
            <a:ext cx="10539984" cy="830997"/>
          </a:xfrm>
          <a:prstGeom prst="rect">
            <a:avLst/>
          </a:prstGeom>
        </p:spPr>
        <p:txBody>
          <a:bodyPr wrap="square">
            <a:spAutoFit/>
          </a:bodyPr>
          <a:lstStyle/>
          <a:p>
            <a:pPr marL="45720" lvl="0" algn="ctr"/>
            <a:r>
              <a:rPr lang="vi-VN" sz="2400" b="1">
                <a:solidFill>
                  <a:prstClr val="white"/>
                </a:solidFill>
                <a:latin typeface="Calibri" panose="020F0502020204030204" pitchFamily="34" charset="0"/>
                <a:cs typeface="Calibri" panose="020F0502020204030204" pitchFamily="34" charset="0"/>
              </a:rPr>
              <a:t>4- Tăng cường công tác giám sát, phản biện xã hội, đẩy mạnh vận động các tầng lớp nhân dân tích cực chấp hành và tham gia giám sát việc thực hiện Nghị quyết</a:t>
            </a:r>
          </a:p>
        </p:txBody>
      </p:sp>
      <p:sp>
        <p:nvSpPr>
          <p:cNvPr id="34" name="Rounded Rectangle 33">
            <a:extLst>
              <a:ext uri="{FF2B5EF4-FFF2-40B4-BE49-F238E27FC236}">
                <a16:creationId xmlns:a16="http://schemas.microsoft.com/office/drawing/2014/main" id="{13EF9EA2-08C7-43B0-9127-A0B3767889FB}"/>
              </a:ext>
            </a:extLst>
          </p:cNvPr>
          <p:cNvSpPr/>
          <p:nvPr/>
        </p:nvSpPr>
        <p:spPr>
          <a:xfrm>
            <a:off x="274320" y="836980"/>
            <a:ext cx="11765280" cy="108719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vi-VN" sz="2800" b="1">
                <a:solidFill>
                  <a:srgbClr val="C00000"/>
                </a:solidFill>
                <a:latin typeface="Times New Roman" panose="02020603050405020304" pitchFamily="18" charset="0"/>
                <a:ea typeface="Calibri" panose="020F0502020204030204" pitchFamily="34" charset="0"/>
              </a:rPr>
              <a:t>Một là: </a:t>
            </a:r>
            <a:r>
              <a:rPr lang="vi-VN" sz="2800">
                <a:solidFill>
                  <a:schemeClr val="tx1"/>
                </a:solidFill>
                <a:latin typeface="Times New Roman" panose="02020603050405020304" pitchFamily="18" charset="0"/>
                <a:ea typeface="Calibri" panose="020F0502020204030204" pitchFamily="34" charset="0"/>
              </a:rPr>
              <a:t>Ban cán sự đảng Bộ Tài nguyên và Môi trường chủ trì phối hợp với Ban cán sự Bộ Thông tin và Truyền thông, tỉnh ủy, thành ủy</a:t>
            </a:r>
          </a:p>
        </p:txBody>
      </p:sp>
      <p:sp>
        <p:nvSpPr>
          <p:cNvPr id="18" name="Content Placeholder 2"/>
          <p:cNvSpPr txBox="1">
            <a:spLocks/>
          </p:cNvSpPr>
          <p:nvPr/>
        </p:nvSpPr>
        <p:spPr bwMode="auto">
          <a:xfrm>
            <a:off x="274320" y="2529840"/>
            <a:ext cx="5598160" cy="4175760"/>
          </a:xfrm>
          <a:prstGeom prst="snip1Rect">
            <a:avLst/>
          </a:prstGeom>
          <a:solidFill>
            <a:schemeClr val="tx2">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Aft>
                <a:spcPct val="0"/>
              </a:spcAft>
            </a:pPr>
            <a:r>
              <a:rPr lang="vi-VN" sz="2400" kern="0"/>
              <a:t>(1) Chỉ đạo triển khai đề án chuyển đổi số trong lĩnh vực quản lý và sử dụng đất, ứng dụng công nghệ trong quản lý, giám sát việc sử dụng đất, thực hiện quy hoạch, kế hoạch sử dụng đất</a:t>
            </a:r>
          </a:p>
          <a:p>
            <a:pPr algn="just" eaLnBrk="0" fontAlgn="base" hangingPunct="0">
              <a:spcAft>
                <a:spcPct val="0"/>
              </a:spcAft>
            </a:pPr>
            <a:r>
              <a:rPr lang="en-US" sz="2400">
                <a:cs typeface="Times New Roman" pitchFamily="18" charset="0"/>
              </a:rPr>
              <a:t>(2) Chỉ đạo xây dựng hệ thống thông tin và cơ sở dữ liệu đất đai quốc gia; quản lý thông tin về quy hoạch, giá đất. Gắn việc xây dựng, quản lý, vận hành, khai thác cơ sở dữ liệu, thông tin đất đai với cải cách thủ tục hành chính.</a:t>
            </a:r>
          </a:p>
          <a:p>
            <a:pPr lvl="0" algn="just" eaLnBrk="0" fontAlgn="base" hangingPunct="0">
              <a:spcAft>
                <a:spcPct val="0"/>
              </a:spcAft>
            </a:pPr>
            <a:endParaRPr lang="vi-VN" sz="2400" kern="0"/>
          </a:p>
        </p:txBody>
      </p:sp>
      <p:sp>
        <p:nvSpPr>
          <p:cNvPr id="19" name="Round Diagonal Corner Rectangle 18"/>
          <p:cNvSpPr/>
          <p:nvPr/>
        </p:nvSpPr>
        <p:spPr>
          <a:xfrm>
            <a:off x="1249680" y="1995120"/>
            <a:ext cx="3139440" cy="597645"/>
          </a:xfrm>
          <a:prstGeom prst="round2DiagRect">
            <a:avLst/>
          </a:prstGeom>
          <a:solidFill>
            <a:schemeClr val="accent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lang="en-US" sz="3200" b="1" kern="0">
                <a:solidFill>
                  <a:prstClr val="white"/>
                </a:solidFill>
                <a:latin typeface="Calibri"/>
                <a:cs typeface="Calibri" panose="020F0502020204030204" pitchFamily="34" charset="0"/>
              </a:rPr>
              <a:t>Bộ TNMT</a:t>
            </a:r>
            <a:endParaRPr kumimoji="0" lang="en-US" sz="3200" b="1" i="0" u="none" strike="noStrike" kern="0" cap="none" spc="0" normalizeH="0" baseline="0" noProof="0" dirty="0">
              <a:ln>
                <a:noFill/>
              </a:ln>
              <a:solidFill>
                <a:prstClr val="white"/>
              </a:solidFill>
              <a:effectLst/>
              <a:uLnTx/>
              <a:uFillTx/>
              <a:latin typeface="Calibri"/>
              <a:cs typeface="Calibri" panose="020F0502020204030204" pitchFamily="34" charset="0"/>
            </a:endParaRPr>
          </a:p>
        </p:txBody>
      </p:sp>
      <p:sp>
        <p:nvSpPr>
          <p:cNvPr id="24" name="Content Placeholder 2"/>
          <p:cNvSpPr txBox="1">
            <a:spLocks/>
          </p:cNvSpPr>
          <p:nvPr/>
        </p:nvSpPr>
        <p:spPr bwMode="auto">
          <a:xfrm>
            <a:off x="6248400" y="2519680"/>
            <a:ext cx="5598160" cy="4175760"/>
          </a:xfrm>
          <a:prstGeom prst="snip1Rect">
            <a:avLst/>
          </a:prstGeom>
          <a:solidFill>
            <a:schemeClr val="tx2">
              <a:lumMod val="20000"/>
              <a:lumOff val="80000"/>
            </a:schemeClr>
          </a:solidFill>
          <a:ln w="25400" cap="flat" cmpd="sng" algn="ctr">
            <a:solidFill>
              <a:sysClr val="window" lastClr="FFFFFF"/>
            </a:solidFill>
            <a:prstDash val="solid"/>
          </a:ln>
          <a:effectLst/>
          <a:extLst/>
        </p:spPr>
        <p:txBody>
          <a:bodyPr vert="horz" wrap="square" lIns="91440" tIns="45720" rIns="91440" bIns="45720" numCol="1" anchor="t"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en-US" sz="2400">
                <a:cs typeface="Times New Roman" pitchFamily="18" charset="0"/>
              </a:rPr>
              <a:t>(1) Chỉ đạo bố trí nguồn lực để xây dựng cơ sở dữ liệu đất đai ở địa phương; điều tra, đánh giá tài nguyên đất; thống kê, kiểm kê đất đai; bảo vệ, cải tạo và phục hồi chất lượng đất.</a:t>
            </a:r>
            <a:endParaRPr lang="vi-VN" sz="2400">
              <a:cs typeface="Times New Roman" pitchFamily="18" charset="0"/>
            </a:endParaRPr>
          </a:p>
          <a:p>
            <a:pPr algn="just"/>
            <a:r>
              <a:rPr lang="vi-VN" sz="2400">
                <a:cs typeface="Times New Roman" pitchFamily="18" charset="0"/>
              </a:rPr>
              <a:t>(2) </a:t>
            </a:r>
            <a:r>
              <a:rPr lang="en-US" sz="2400">
                <a:cs typeface="Times New Roman" pitchFamily="18" charset="0"/>
              </a:rPr>
              <a:t>Chỉ đạo nâng cao hiệu lực, hiệu quả thực thi pháp luật, theo dõi đánh giá việc thực thi ở địa phương.</a:t>
            </a:r>
          </a:p>
        </p:txBody>
      </p:sp>
      <p:sp>
        <p:nvSpPr>
          <p:cNvPr id="25" name="Round Diagonal Corner Rectangle 24"/>
          <p:cNvSpPr/>
          <p:nvPr/>
        </p:nvSpPr>
        <p:spPr>
          <a:xfrm>
            <a:off x="7223760" y="1984960"/>
            <a:ext cx="3139440" cy="597645"/>
          </a:xfrm>
          <a:prstGeom prst="round2DiagRect">
            <a:avLst/>
          </a:prstGeom>
          <a:solidFill>
            <a:schemeClr val="accent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lang="en-US" sz="3200" b="1" kern="0">
                <a:solidFill>
                  <a:prstClr val="white"/>
                </a:solidFill>
                <a:latin typeface="Calibri"/>
                <a:cs typeface="Calibri" panose="020F0502020204030204" pitchFamily="34" charset="0"/>
              </a:rPr>
              <a:t>Tỉnh, thành ủy</a:t>
            </a:r>
            <a:endParaRPr kumimoji="0" lang="en-US" sz="3200" b="1" i="0" u="none" strike="noStrike" kern="0" cap="none" spc="0" normalizeH="0" baseline="0" noProof="0" dirty="0">
              <a:ln>
                <a:noFill/>
              </a:ln>
              <a:solidFill>
                <a:prstClr val="white"/>
              </a:solidFill>
              <a:effectLst/>
              <a:uLnTx/>
              <a:uFillTx/>
              <a:latin typeface="Calibri"/>
              <a:cs typeface="Calibri" panose="020F0502020204030204" pitchFamily="34" charset="0"/>
            </a:endParaRPr>
          </a:p>
        </p:txBody>
      </p:sp>
    </p:spTree>
    <p:extLst>
      <p:ext uri="{BB962C8B-B14F-4D97-AF65-F5344CB8AC3E}">
        <p14:creationId xmlns:p14="http://schemas.microsoft.com/office/powerpoint/2010/main" val="2993411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0160"/>
            <a:ext cx="10539984" cy="830997"/>
          </a:xfrm>
          <a:prstGeom prst="rect">
            <a:avLst/>
          </a:prstGeom>
        </p:spPr>
        <p:txBody>
          <a:bodyPr wrap="square">
            <a:spAutoFit/>
          </a:bodyPr>
          <a:lstStyle/>
          <a:p>
            <a:pPr marL="45720" lvl="0" algn="ctr"/>
            <a:r>
              <a:rPr lang="vi-VN" sz="2400" b="1">
                <a:solidFill>
                  <a:prstClr val="white"/>
                </a:solidFill>
                <a:latin typeface="Calibri" panose="020F0502020204030204" pitchFamily="34" charset="0"/>
                <a:cs typeface="Calibri" panose="020F0502020204030204" pitchFamily="34" charset="0"/>
              </a:rPr>
              <a:t>4- Tăng cường công tác giám sát, phản biện xã hội, đẩy mạnh vận động các tầng lớp nhân dân tích cực chấp hành và tham gia giám sát việc thực hiện Nghị quyết</a:t>
            </a:r>
          </a:p>
        </p:txBody>
      </p:sp>
      <p:sp>
        <p:nvSpPr>
          <p:cNvPr id="18" name="Content Placeholder 2"/>
          <p:cNvSpPr txBox="1">
            <a:spLocks/>
          </p:cNvSpPr>
          <p:nvPr/>
        </p:nvSpPr>
        <p:spPr bwMode="auto">
          <a:xfrm>
            <a:off x="274320" y="1524000"/>
            <a:ext cx="11521440" cy="4084320"/>
          </a:xfrm>
          <a:prstGeom prst="snip1Rect">
            <a:avLst/>
          </a:prstGeo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Aft>
                <a:spcPct val="0"/>
              </a:spcAft>
            </a:pPr>
            <a:r>
              <a:rPr lang="vi-VN" sz="3200" kern="0"/>
              <a:t>(1) Chỉ đạo xây dựng kế hoạch thanh tra, kiểm tra; giải quyết khiếu nại theo tinh thần của Nghị quyết. </a:t>
            </a:r>
          </a:p>
          <a:p>
            <a:pPr algn="just" eaLnBrk="0" fontAlgn="base" hangingPunct="0">
              <a:spcAft>
                <a:spcPct val="0"/>
              </a:spcAft>
            </a:pPr>
            <a:r>
              <a:rPr lang="en-US" sz="3200">
                <a:cs typeface="Times New Roman" panose="02020603050405020304" pitchFamily="18" charset="0"/>
              </a:rPr>
              <a:t>(2) Phối hợp với các cơ quan kiểm tra, nội chính của Đảng, Kiểm toán Nhà nước kiểm tra, giám sát, thanh tra, kiểm toán việc quản lý, sử dụng đất đai, xử lý kịp thời các hành vi vi phạm pháp luật về đất đai; siết chặt kỷ luật, kỷ cương, phòng, chống tham nhũng, tiêu cực trong lĩnh vực đất đai. </a:t>
            </a:r>
          </a:p>
        </p:txBody>
      </p:sp>
      <p:sp>
        <p:nvSpPr>
          <p:cNvPr id="19" name="Round Diagonal Corner Rectangle 18"/>
          <p:cNvSpPr/>
          <p:nvPr/>
        </p:nvSpPr>
        <p:spPr>
          <a:xfrm>
            <a:off x="274320" y="1067196"/>
            <a:ext cx="7995920" cy="597645"/>
          </a:xfrm>
          <a:prstGeom prst="round2DiagRect">
            <a:avLst/>
          </a:prstGeom>
          <a:solidFill>
            <a:srgbClr val="FFFF66"/>
          </a:solidFill>
          <a:ln w="38100" cap="flat" cmpd="sng" algn="ctr">
            <a:solidFill>
              <a:srgbClr val="990000"/>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marL="0" marR="0" lvl="0" indent="0" algn="ctr" defTabSz="1422400" eaLnBrk="0" fontAlgn="base" latinLnBrk="0" hangingPunct="0">
              <a:lnSpc>
                <a:spcPct val="90000"/>
              </a:lnSpc>
              <a:spcBef>
                <a:spcPct val="0"/>
              </a:spcBef>
              <a:spcAft>
                <a:spcPct val="35000"/>
              </a:spcAft>
              <a:buClrTx/>
              <a:buSzTx/>
              <a:buFontTx/>
              <a:buNone/>
              <a:tabLst/>
              <a:defRPr/>
            </a:pPr>
            <a:r>
              <a:rPr lang="en-US" sz="3200" b="1" kern="0">
                <a:solidFill>
                  <a:srgbClr val="FF0000"/>
                </a:solidFill>
                <a:latin typeface="Calibri"/>
                <a:cs typeface="Calibri" panose="020F0502020204030204" pitchFamily="34" charset="0"/>
              </a:rPr>
              <a:t>Bốn là: </a:t>
            </a:r>
            <a:r>
              <a:rPr lang="en-US" sz="3200" b="1" kern="0">
                <a:latin typeface="Calibri"/>
                <a:cs typeface="Calibri" panose="020F0502020204030204" pitchFamily="34" charset="0"/>
              </a:rPr>
              <a:t>BCSĐ Thanh tra Chính phủ</a:t>
            </a:r>
            <a:endParaRPr kumimoji="0" lang="en-US" sz="3200" b="1" i="0" u="none" strike="noStrike" kern="0" cap="none" spc="0" normalizeH="0" baseline="0" noProof="0" dirty="0">
              <a:ln>
                <a:noFill/>
              </a:ln>
              <a:effectLst/>
              <a:uLnTx/>
              <a:uFillTx/>
              <a:latin typeface="Calibri"/>
              <a:cs typeface="Calibri" panose="020F0502020204030204" pitchFamily="34" charset="0"/>
            </a:endParaRPr>
          </a:p>
        </p:txBody>
      </p:sp>
    </p:spTree>
    <p:extLst>
      <p:ext uri="{BB962C8B-B14F-4D97-AF65-F5344CB8AC3E}">
        <p14:creationId xmlns:p14="http://schemas.microsoft.com/office/powerpoint/2010/main" val="870916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13EF9EA2-08C7-43B0-9127-A0B3767889FB}"/>
              </a:ext>
            </a:extLst>
          </p:cNvPr>
          <p:cNvSpPr/>
          <p:nvPr/>
        </p:nvSpPr>
        <p:spPr>
          <a:xfrm>
            <a:off x="274321" y="1019281"/>
            <a:ext cx="11622722" cy="728239"/>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lvl="0" algn="ctr" defTabSz="1422400" eaLnBrk="0" fontAlgn="base" hangingPunct="0">
              <a:lnSpc>
                <a:spcPct val="90000"/>
              </a:lnSpc>
              <a:spcBef>
                <a:spcPct val="0"/>
              </a:spcBef>
              <a:spcAft>
                <a:spcPct val="35000"/>
              </a:spcAft>
              <a:defRPr/>
            </a:pPr>
            <a:r>
              <a:rPr lang="en-US" sz="3600" b="1" kern="0">
                <a:solidFill>
                  <a:schemeClr val="tx2">
                    <a:lumMod val="50000"/>
                  </a:schemeClr>
                </a:solidFill>
                <a:latin typeface="Calibri"/>
                <a:cs typeface="Calibri" panose="020F0502020204030204" pitchFamily="34" charset="0"/>
              </a:rPr>
              <a:t>Năm là: </a:t>
            </a:r>
            <a:r>
              <a:rPr lang="en-US" sz="3600" b="1" kern="0">
                <a:latin typeface="Calibri"/>
                <a:cs typeface="Calibri" panose="020F0502020204030204" pitchFamily="34" charset="0"/>
              </a:rPr>
              <a:t>các tỉnh, thành ủy</a:t>
            </a:r>
            <a:endParaRPr lang="en-US" sz="3600" b="1" kern="0" dirty="0">
              <a:latin typeface="Calibri"/>
              <a:cs typeface="Calibri" panose="020F0502020204030204" pitchFamily="34" charset="0"/>
            </a:endParaRPr>
          </a:p>
        </p:txBody>
      </p:sp>
      <p:sp>
        <p:nvSpPr>
          <p:cNvPr id="19" name="AutoShape 20"/>
          <p:cNvSpPr>
            <a:spLocks noChangeArrowheads="1"/>
          </p:cNvSpPr>
          <p:nvPr/>
        </p:nvSpPr>
        <p:spPr bwMode="gray">
          <a:xfrm>
            <a:off x="274321" y="1925994"/>
            <a:ext cx="1920240" cy="47399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400">
                <a:latin typeface="Times New Roman" panose="02020603050405020304" pitchFamily="18" charset="0"/>
                <a:cs typeface="Times New Roman" panose="02020603050405020304" pitchFamily="18" charset="0"/>
              </a:rPr>
              <a:t>Nâng cao hiệu lực, hiệu quả thực thi pháp luật, gắn với quá trình triển khai thực hiện Nghị quyết ở địa phương.</a:t>
            </a:r>
          </a:p>
        </p:txBody>
      </p:sp>
      <p:sp>
        <p:nvSpPr>
          <p:cNvPr id="16" name="AutoShape 20"/>
          <p:cNvSpPr>
            <a:spLocks noChangeArrowheads="1"/>
          </p:cNvSpPr>
          <p:nvPr/>
        </p:nvSpPr>
        <p:spPr bwMode="gray">
          <a:xfrm>
            <a:off x="2357120" y="1925994"/>
            <a:ext cx="2350135" cy="47399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200">
                <a:latin typeface="Times New Roman" panose="02020603050405020304" pitchFamily="18" charset="0"/>
                <a:cs typeface="Times New Roman" panose="02020603050405020304" pitchFamily="18" charset="0"/>
              </a:rPr>
              <a:t>Tập trung công tác lập, phê duyệt các quy hoạch trong đó có quy hoạch sử dụng đất đảm phù hợp, thống nhất, đồng bộ, đảm bảo sử dụng hiệu quả, tránh lãng phí trong phân bổ, quản lý và sử dụng đất.</a:t>
            </a:r>
          </a:p>
        </p:txBody>
      </p:sp>
      <p:sp>
        <p:nvSpPr>
          <p:cNvPr id="17" name="AutoShape 20"/>
          <p:cNvSpPr>
            <a:spLocks noChangeArrowheads="1"/>
          </p:cNvSpPr>
          <p:nvPr/>
        </p:nvSpPr>
        <p:spPr bwMode="gray">
          <a:xfrm>
            <a:off x="4900612" y="1925994"/>
            <a:ext cx="2434908" cy="47399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200" dirty="0" err="1">
                <a:latin typeface="Times New Roman" panose="02020603050405020304" pitchFamily="18" charset="0"/>
                <a:cs typeface="Times New Roman" panose="02020603050405020304" pitchFamily="18" charset="0"/>
              </a:rPr>
              <a:t>Thực</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hiện</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rà</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soát</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sắp</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xếp</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đổi</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mới</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về</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quản</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lý</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sử</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dụng</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đất</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của</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các</a:t>
            </a:r>
            <a:r>
              <a:rPr lang="vi-VN" sz="2200" dirty="0">
                <a:latin typeface="Times New Roman" panose="02020603050405020304" pitchFamily="18" charset="0"/>
                <a:cs typeface="Times New Roman" panose="02020603050405020304" pitchFamily="18" charset="0"/>
              </a:rPr>
              <a:t> nông, lâm </a:t>
            </a:r>
            <a:r>
              <a:rPr lang="vi-VN" sz="2200" dirty="0" err="1">
                <a:latin typeface="Times New Roman" panose="02020603050405020304" pitchFamily="18" charset="0"/>
                <a:cs typeface="Times New Roman" panose="02020603050405020304" pitchFamily="18" charset="0"/>
              </a:rPr>
              <a:t>trường</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Đầu</a:t>
            </a:r>
            <a:r>
              <a:rPr lang="vi-VN" sz="2200" dirty="0">
                <a:latin typeface="Times New Roman" panose="02020603050405020304" pitchFamily="18" charset="0"/>
                <a:cs typeface="Times New Roman" panose="02020603050405020304" pitchFamily="18" charset="0"/>
              </a:rPr>
              <a:t> tư </a:t>
            </a:r>
            <a:r>
              <a:rPr lang="vi-VN" sz="2200" dirty="0" err="1">
                <a:latin typeface="Times New Roman" panose="02020603050405020304" pitchFamily="18" charset="0"/>
                <a:cs typeface="Times New Roman" panose="02020603050405020304" pitchFamily="18" charset="0"/>
              </a:rPr>
              <a:t>nguồn</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lực</a:t>
            </a:r>
            <a:r>
              <a:rPr lang="vi-VN" sz="2200" dirty="0">
                <a:latin typeface="Times New Roman" panose="02020603050405020304" pitchFamily="18" charset="0"/>
                <a:cs typeface="Times New Roman" panose="02020603050405020304" pitchFamily="18" charset="0"/>
              </a:rPr>
              <a:t> cho công </a:t>
            </a:r>
            <a:r>
              <a:rPr lang="vi-VN" sz="2200" dirty="0" err="1">
                <a:latin typeface="Times New Roman" panose="02020603050405020304" pitchFamily="18" charset="0"/>
                <a:cs typeface="Times New Roman" panose="02020603050405020304" pitchFamily="18" charset="0"/>
              </a:rPr>
              <a:t>tác</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điều</a:t>
            </a:r>
            <a:r>
              <a:rPr lang="vi-VN" sz="2200" dirty="0">
                <a:latin typeface="Times New Roman" panose="02020603050405020304" pitchFamily="18" charset="0"/>
                <a:cs typeface="Times New Roman" panose="02020603050405020304" pitchFamily="18" charset="0"/>
              </a:rPr>
              <a:t> tra, </a:t>
            </a:r>
            <a:r>
              <a:rPr lang="vi-VN" sz="2200" dirty="0" err="1">
                <a:latin typeface="Times New Roman" panose="02020603050405020304" pitchFamily="18" charset="0"/>
                <a:cs typeface="Times New Roman" panose="02020603050405020304" pitchFamily="18" charset="0"/>
              </a:rPr>
              <a:t>đánh</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giá</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tài</a:t>
            </a:r>
            <a:r>
              <a:rPr lang="vi-VN" sz="2200" dirty="0">
                <a:latin typeface="Times New Roman" panose="02020603050405020304" pitchFamily="18" charset="0"/>
                <a:cs typeface="Times New Roman" panose="02020603050405020304" pitchFamily="18" charset="0"/>
              </a:rPr>
              <a:t> nguyên </a:t>
            </a:r>
            <a:r>
              <a:rPr lang="vi-VN" sz="2200" dirty="0" err="1">
                <a:latin typeface="Times New Roman" panose="02020603050405020304" pitchFamily="18" charset="0"/>
                <a:cs typeface="Times New Roman" panose="02020603050405020304" pitchFamily="18" charset="0"/>
              </a:rPr>
              <a:t>đất</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bảo</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vệ</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cải</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tạo</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và</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phục</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hồi</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chất</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lượng</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đất</a:t>
            </a:r>
            <a:r>
              <a:rPr lang="vi-VN" sz="2200" dirty="0">
                <a:latin typeface="Times New Roman" panose="02020603050405020304" pitchFamily="18" charset="0"/>
                <a:cs typeface="Times New Roman" panose="02020603050405020304" pitchFamily="18" charset="0"/>
              </a:rPr>
              <a:t>.</a:t>
            </a:r>
          </a:p>
        </p:txBody>
      </p:sp>
      <p:sp>
        <p:nvSpPr>
          <p:cNvPr id="20" name="AutoShape 20"/>
          <p:cNvSpPr>
            <a:spLocks noChangeArrowheads="1"/>
          </p:cNvSpPr>
          <p:nvPr/>
        </p:nvSpPr>
        <p:spPr bwMode="gray">
          <a:xfrm>
            <a:off x="7528877" y="1925994"/>
            <a:ext cx="1757362" cy="47399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nhanh </a:t>
            </a:r>
            <a:r>
              <a:rPr lang="vi-VN" sz="2400" dirty="0" err="1">
                <a:latin typeface="Times New Roman" panose="02020603050405020304" pitchFamily="18" charset="0"/>
                <a:cs typeface="Times New Roman" panose="02020603050405020304" pitchFamily="18" charset="0"/>
              </a:rPr>
              <a:t>tiến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độ</a:t>
            </a:r>
            <a:r>
              <a:rPr lang="vi-VN" sz="2400" dirty="0">
                <a:latin typeface="Times New Roman" panose="02020603050405020304" pitchFamily="18" charset="0"/>
                <a:cs typeface="Times New Roman" panose="02020603050405020304" pitchFamily="18" charset="0"/>
              </a:rPr>
              <a:t> di </a:t>
            </a:r>
            <a:r>
              <a:rPr lang="vi-VN" sz="2400" dirty="0" err="1">
                <a:latin typeface="Times New Roman" panose="02020603050405020304" pitchFamily="18" charset="0"/>
                <a:cs typeface="Times New Roman" panose="02020603050405020304" pitchFamily="18" charset="0"/>
              </a:rPr>
              <a:t>dời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cơ </a:t>
            </a:r>
            <a:r>
              <a:rPr lang="vi-VN" sz="2400" dirty="0" err="1">
                <a:latin typeface="Times New Roman" panose="02020603050405020304" pitchFamily="18" charset="0"/>
                <a:cs typeface="Times New Roman" panose="02020603050405020304" pitchFamily="18" charset="0"/>
              </a:rPr>
              <a:t>sở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sản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xuất</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khỏi</a:t>
            </a:r>
            <a:r>
              <a:rPr lang="vi-VN" sz="2400" dirty="0">
                <a:latin typeface="Times New Roman" panose="02020603050405020304" pitchFamily="18" charset="0"/>
                <a:cs typeface="Times New Roman" panose="02020603050405020304" pitchFamily="18" charset="0"/>
              </a:rPr>
              <a:t> trung tâm đô </a:t>
            </a:r>
            <a:r>
              <a:rPr lang="vi-VN" sz="2400" dirty="0" err="1">
                <a:latin typeface="Times New Roman" panose="02020603050405020304" pitchFamily="18" charset="0"/>
                <a:cs typeface="Times New Roman" panose="02020603050405020304" pitchFamily="18" charset="0"/>
              </a:rPr>
              <a:t>thị</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p>
        </p:txBody>
      </p:sp>
      <p:sp>
        <p:nvSpPr>
          <p:cNvPr id="21" name="AutoShape 20"/>
          <p:cNvSpPr>
            <a:spLocks noChangeArrowheads="1"/>
          </p:cNvSpPr>
          <p:nvPr/>
        </p:nvSpPr>
        <p:spPr bwMode="gray">
          <a:xfrm>
            <a:off x="9479598" y="1925994"/>
            <a:ext cx="2417445" cy="473998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p>
            <a:pPr algn="ctr"/>
            <a:r>
              <a:rPr lang="vi-VN" sz="2200">
                <a:latin typeface="Times New Roman" panose="02020603050405020304" pitchFamily="18" charset="0"/>
                <a:cs typeface="Times New Roman" panose="02020603050405020304" pitchFamily="18" charset="0"/>
              </a:rPr>
              <a:t>Rà soát những tồn tại, vướng mắc về quản lý và sử dụng đất do lịch sử để lại, các vướng mắc của các dự án sau kết luận, thanh tra, kiểm tra, bản án để báo cáo cơ quan có thẩm quyền xem xét, quyết định.</a:t>
            </a:r>
          </a:p>
        </p:txBody>
      </p:sp>
      <p:sp>
        <p:nvSpPr>
          <p:cNvPr id="29" name="Rectangle 28"/>
          <p:cNvSpPr/>
          <p:nvPr/>
        </p:nvSpPr>
        <p:spPr>
          <a:xfrm>
            <a:off x="1499616" y="10160"/>
            <a:ext cx="10539984" cy="830997"/>
          </a:xfrm>
          <a:prstGeom prst="rect">
            <a:avLst/>
          </a:prstGeom>
        </p:spPr>
        <p:txBody>
          <a:bodyPr wrap="square">
            <a:spAutoFit/>
          </a:bodyPr>
          <a:lstStyle/>
          <a:p>
            <a:pPr marL="45720" lvl="0" algn="ctr"/>
            <a:r>
              <a:rPr lang="vi-VN" sz="2400" b="1">
                <a:solidFill>
                  <a:prstClr val="white"/>
                </a:solidFill>
                <a:latin typeface="Calibri" panose="020F0502020204030204" pitchFamily="34" charset="0"/>
                <a:cs typeface="Calibri" panose="020F0502020204030204" pitchFamily="34" charset="0"/>
              </a:rPr>
              <a:t>4- Tăng cường công tác giám sát, phản biện xã hội, đẩy mạnh vận động các tầng lớp nhân dân tích cực chấp hành và tham gia giám sát việc thực hiện Nghị quyết</a:t>
            </a:r>
          </a:p>
        </p:txBody>
      </p:sp>
    </p:spTree>
    <p:extLst>
      <p:ext uri="{BB962C8B-B14F-4D97-AF65-F5344CB8AC3E}">
        <p14:creationId xmlns:p14="http://schemas.microsoft.com/office/powerpoint/2010/main" val="516893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42240"/>
            <a:ext cx="10539984" cy="523220"/>
          </a:xfrm>
          <a:prstGeom prst="rect">
            <a:avLst/>
          </a:prstGeom>
        </p:spPr>
        <p:txBody>
          <a:bodyPr wrap="square">
            <a:spAutoFit/>
          </a:bodyPr>
          <a:lstStyle/>
          <a:p>
            <a:pPr marL="45720" lvl="0" algn="just"/>
            <a:r>
              <a:rPr lang="vi-VN" sz="2800" b="1">
                <a:solidFill>
                  <a:prstClr val="white"/>
                </a:solidFill>
                <a:latin typeface="Calibri" panose="020F0502020204030204" pitchFamily="34" charset="0"/>
                <a:cs typeface="Calibri" panose="020F0502020204030204" pitchFamily="34" charset="0"/>
              </a:rPr>
              <a:t>5 - Giám sát, kiểm tra, đôn đốc, sơ kết, tổng kết thực hiện Nghị quyết</a:t>
            </a:r>
          </a:p>
        </p:txBody>
      </p:sp>
      <p:sp>
        <p:nvSpPr>
          <p:cNvPr id="7" name="Content Placeholder 2"/>
          <p:cNvSpPr txBox="1">
            <a:spLocks/>
          </p:cNvSpPr>
          <p:nvPr/>
        </p:nvSpPr>
        <p:spPr bwMode="auto">
          <a:xfrm>
            <a:off x="274320" y="1524000"/>
            <a:ext cx="11521440" cy="4470400"/>
          </a:xfrm>
          <a:prstGeom prst="snip1Rect">
            <a:avLst/>
          </a:prstGeo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solidFill>
                  <a:prstClr val="black"/>
                </a:solidFill>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eaLnBrk="0" fontAlgn="base" hangingPunct="0">
              <a:spcAft>
                <a:spcPct val="0"/>
              </a:spcAft>
            </a:pPr>
            <a:r>
              <a:rPr lang="vi-VN" sz="3200" kern="0"/>
              <a:t>Chủ trì, phối hợp với các ban đảng, ban cán sự đảng, đảng đoàn, đảng uỷ trực thuộc Trung ương thường xuyên theo dõi, giám sát, kiểm tra, đôn đốc, sơ kết, tổng kết và định kỳ báo cáo Bộ Chính trị, Ban Bí thư kết quả thực hiện Nghị quyết</a:t>
            </a:r>
            <a:endParaRPr lang="en-US" sz="3200">
              <a:cs typeface="Times New Roman" panose="02020603050405020304" pitchFamily="18" charset="0"/>
            </a:endParaRPr>
          </a:p>
        </p:txBody>
      </p:sp>
      <p:sp>
        <p:nvSpPr>
          <p:cNvPr id="8" name="Round Diagonal Corner Rectangle 7"/>
          <p:cNvSpPr/>
          <p:nvPr/>
        </p:nvSpPr>
        <p:spPr>
          <a:xfrm>
            <a:off x="274320" y="1067196"/>
            <a:ext cx="7995920" cy="1228964"/>
          </a:xfrm>
          <a:prstGeom prst="round2DiagRect">
            <a:avLst/>
          </a:prstGeom>
          <a:solidFill>
            <a:srgbClr val="FFFF66"/>
          </a:solidFill>
          <a:ln w="38100" cap="flat" cmpd="sng" algn="ctr">
            <a:solidFill>
              <a:srgbClr val="990000"/>
            </a:solidFill>
            <a:prstDash val="solid"/>
          </a:ln>
          <a:effectLst>
            <a:outerShdw blurRad="40000" dist="20000" dir="5400000" rotWithShape="0">
              <a:srgbClr val="000000">
                <a:alpha val="38000"/>
              </a:srgbClr>
            </a:outerShdw>
          </a:effectLst>
        </p:spPr>
        <p:txBody>
          <a:bodyPr spcFirstLastPara="0" vert="horz" wrap="square" lIns="237284" tIns="237284" rIns="237284" bIns="237284" numCol="1" spcCol="1270" anchor="ctr" anchorCtr="0">
            <a:noAutofit/>
          </a:bodyPr>
          <a:lstStyle/>
          <a:p>
            <a:pPr lvl="0" algn="ctr" defTabSz="1422400" eaLnBrk="0" fontAlgn="base" hangingPunct="0">
              <a:lnSpc>
                <a:spcPct val="90000"/>
              </a:lnSpc>
              <a:spcBef>
                <a:spcPct val="0"/>
              </a:spcBef>
              <a:spcAft>
                <a:spcPct val="35000"/>
              </a:spcAft>
            </a:pPr>
            <a:r>
              <a:rPr lang="vi-VN" sz="4000" b="1" kern="0">
                <a:solidFill>
                  <a:srgbClr val="FF0000"/>
                </a:solidFill>
                <a:latin typeface="Calibri"/>
                <a:cs typeface="Calibri" panose="020F0502020204030204" pitchFamily="34" charset="0"/>
              </a:rPr>
              <a:t>Ban Kinh tế Trung ương</a:t>
            </a:r>
            <a:endParaRPr kumimoji="0" lang="en-US" sz="4000" b="1" i="0" u="none" strike="noStrike" kern="0" cap="none" spc="0" normalizeH="0" baseline="0" noProof="0" dirty="0">
              <a:ln>
                <a:noFill/>
              </a:ln>
              <a:effectLst/>
              <a:uLnTx/>
              <a:uFillTx/>
              <a:latin typeface="Calibri"/>
              <a:cs typeface="Calibri" panose="020F0502020204030204" pitchFamily="34" charset="0"/>
            </a:endParaRPr>
          </a:p>
        </p:txBody>
      </p:sp>
    </p:spTree>
    <p:extLst>
      <p:ext uri="{BB962C8B-B14F-4D97-AF65-F5344CB8AC3E}">
        <p14:creationId xmlns:p14="http://schemas.microsoft.com/office/powerpoint/2010/main" val="139401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066800"/>
            <a:ext cx="11811000" cy="1736646"/>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Tính cấp thiết phải tiếp tục đổi mới, hoàn thiện thể chế, chính sách, nâng cao hiệu lực, hiệu quả quản lý và sử dụng đất </a:t>
            </a:r>
            <a:r>
              <a:rPr kumimoji="0" lang="en-US" sz="32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xuất phát từ 3 lý do chủ yếu:</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13" name="Rectangle 12"/>
          <p:cNvSpPr/>
          <p:nvPr/>
        </p:nvSpPr>
        <p:spPr>
          <a:xfrm>
            <a:off x="228600" y="152400"/>
            <a:ext cx="11887200" cy="584775"/>
          </a:xfrm>
          <a:prstGeom prst="rect">
            <a:avLst/>
          </a:prstGeom>
        </p:spPr>
        <p:txBody>
          <a:bodyPr wrap="square">
            <a:spAutoFit/>
          </a:bodyPr>
          <a:lstStyle/>
          <a:p>
            <a:pPr marL="4572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TÍNH CẤP THIẾT</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 name="Rounded Rectangle 13"/>
          <p:cNvSpPr/>
          <p:nvPr/>
        </p:nvSpPr>
        <p:spPr>
          <a:xfrm>
            <a:off x="1207008" y="3133071"/>
            <a:ext cx="973576" cy="1083059"/>
          </a:xfrm>
          <a:prstGeom prst="roundRect">
            <a:avLst>
              <a:gd name="adj" fmla="val 1667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66"/>
                </a:solidFill>
                <a:effectLst/>
                <a:uLnTx/>
                <a:uFillTx/>
                <a:latin typeface="Trebuchet MS"/>
                <a:ea typeface="+mn-ea"/>
                <a:cs typeface="+mn-cs"/>
              </a:rPr>
              <a:t>1</a:t>
            </a:r>
          </a:p>
        </p:txBody>
      </p:sp>
      <p:sp>
        <p:nvSpPr>
          <p:cNvPr id="15" name="Freeform 14"/>
          <p:cNvSpPr/>
          <p:nvPr/>
        </p:nvSpPr>
        <p:spPr>
          <a:xfrm>
            <a:off x="2180584" y="3124200"/>
            <a:ext cx="9859016" cy="1091930"/>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cầu cấp thiết phải giải phóng, phát huy nguồn lực đất đai để tạo động lực cho phát triển</a:t>
            </a:r>
          </a:p>
        </p:txBody>
      </p:sp>
      <p:sp>
        <p:nvSpPr>
          <p:cNvPr id="16" name="Rounded Rectangle 15"/>
          <p:cNvSpPr/>
          <p:nvPr/>
        </p:nvSpPr>
        <p:spPr>
          <a:xfrm>
            <a:off x="2209800" y="4422301"/>
            <a:ext cx="961384" cy="961384"/>
          </a:xfrm>
          <a:prstGeom prst="roundRect">
            <a:avLst>
              <a:gd name="adj" fmla="val 16670"/>
            </a:avLst>
          </a:prstGeom>
          <a:solidFill>
            <a:srgbClr val="FF0066"/>
          </a:solidFill>
        </p:spPr>
        <p:style>
          <a:lnRef idx="0">
            <a:schemeClr val="lt1">
              <a:hueOff val="0"/>
              <a:satOff val="0"/>
              <a:lumOff val="0"/>
              <a:alphaOff val="0"/>
            </a:schemeClr>
          </a:lnRef>
          <a:fillRef idx="3">
            <a:schemeClr val="accent2">
              <a:hueOff val="1560506"/>
              <a:satOff val="-1946"/>
              <a:lumOff val="458"/>
              <a:alphaOff val="0"/>
            </a:schemeClr>
          </a:fillRef>
          <a:effectRef idx="3">
            <a:schemeClr val="accent2">
              <a:hueOff val="1560506"/>
              <a:satOff val="-1946"/>
              <a:lumOff val="45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66"/>
                </a:solidFill>
                <a:effectLst/>
                <a:uLnTx/>
                <a:uFillTx/>
                <a:latin typeface="Trebuchet MS"/>
                <a:ea typeface="+mn-ea"/>
                <a:cs typeface="+mn-cs"/>
              </a:rPr>
              <a:t>2</a:t>
            </a:r>
          </a:p>
        </p:txBody>
      </p:sp>
      <p:sp>
        <p:nvSpPr>
          <p:cNvPr id="17" name="Freeform 16"/>
          <p:cNvSpPr/>
          <p:nvPr/>
        </p:nvSpPr>
        <p:spPr>
          <a:xfrm>
            <a:off x="3171184" y="4424261"/>
            <a:ext cx="8868416" cy="961384"/>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96291" tIns="196291" rIns="196291" bIns="196291" numCol="1" spcCol="1270" anchor="ctr" anchorCtr="0">
            <a:noAutofit/>
          </a:bodyPr>
          <a:lstStyle/>
          <a:p>
            <a:pPr marL="0" marR="0" lvl="0" indent="0" algn="ctr" defTabSz="93345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mn-cs"/>
              </a:rPr>
              <a:t>Căn cứ chính trị</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8" name="Rounded Rectangle 17"/>
          <p:cNvSpPr/>
          <p:nvPr/>
        </p:nvSpPr>
        <p:spPr>
          <a:xfrm>
            <a:off x="3200400" y="5580271"/>
            <a:ext cx="961384" cy="961384"/>
          </a:xfrm>
          <a:prstGeom prst="roundRect">
            <a:avLst>
              <a:gd name="adj" fmla="val 16670"/>
            </a:avLst>
          </a:prstGeom>
          <a:solidFill>
            <a:srgbClr val="006600"/>
          </a:solidFill>
        </p:spPr>
        <p:style>
          <a:lnRef idx="0">
            <a:schemeClr val="lt1">
              <a:hueOff val="0"/>
              <a:satOff val="0"/>
              <a:lumOff val="0"/>
              <a:alphaOff val="0"/>
            </a:schemeClr>
          </a:lnRef>
          <a:fillRef idx="3">
            <a:schemeClr val="accent2">
              <a:hueOff val="3121013"/>
              <a:satOff val="-3893"/>
              <a:lumOff val="915"/>
              <a:alphaOff val="0"/>
            </a:schemeClr>
          </a:fillRef>
          <a:effectRef idx="3">
            <a:schemeClr val="accent2">
              <a:hueOff val="3121013"/>
              <a:satOff val="-3893"/>
              <a:lumOff val="915"/>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rebuchet MS"/>
                <a:ea typeface="+mn-ea"/>
                <a:cs typeface="+mn-cs"/>
              </a:rPr>
              <a:t>3</a:t>
            </a:r>
          </a:p>
        </p:txBody>
      </p:sp>
      <p:sp>
        <p:nvSpPr>
          <p:cNvPr id="19" name="Freeform 18"/>
          <p:cNvSpPr/>
          <p:nvPr/>
        </p:nvSpPr>
        <p:spPr>
          <a:xfrm>
            <a:off x="4161784" y="5591816"/>
            <a:ext cx="7877816" cy="961384"/>
          </a:xfrm>
          <a:custGeom>
            <a:avLst/>
            <a:gdLst>
              <a:gd name="connsiteX0" fmla="*/ 0 w 7779651"/>
              <a:gd name="connsiteY0" fmla="*/ 160263 h 961384"/>
              <a:gd name="connsiteX1" fmla="*/ 160263 w 7779651"/>
              <a:gd name="connsiteY1" fmla="*/ 0 h 961384"/>
              <a:gd name="connsiteX2" fmla="*/ 7619388 w 7779651"/>
              <a:gd name="connsiteY2" fmla="*/ 0 h 961384"/>
              <a:gd name="connsiteX3" fmla="*/ 7779651 w 7779651"/>
              <a:gd name="connsiteY3" fmla="*/ 160263 h 961384"/>
              <a:gd name="connsiteX4" fmla="*/ 7779651 w 7779651"/>
              <a:gd name="connsiteY4" fmla="*/ 801121 h 961384"/>
              <a:gd name="connsiteX5" fmla="*/ 7619388 w 7779651"/>
              <a:gd name="connsiteY5" fmla="*/ 961384 h 961384"/>
              <a:gd name="connsiteX6" fmla="*/ 160263 w 7779651"/>
              <a:gd name="connsiteY6" fmla="*/ 961384 h 961384"/>
              <a:gd name="connsiteX7" fmla="*/ 0 w 7779651"/>
              <a:gd name="connsiteY7" fmla="*/ 801121 h 961384"/>
              <a:gd name="connsiteX8" fmla="*/ 0 w 7779651"/>
              <a:gd name="connsiteY8" fmla="*/ 160263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651" h="961384">
                <a:moveTo>
                  <a:pt x="0" y="160263"/>
                </a:moveTo>
                <a:cubicBezTo>
                  <a:pt x="0" y="71752"/>
                  <a:pt x="71752" y="0"/>
                  <a:pt x="160263" y="0"/>
                </a:cubicBezTo>
                <a:lnTo>
                  <a:pt x="7619388" y="0"/>
                </a:lnTo>
                <a:cubicBezTo>
                  <a:pt x="7707899" y="0"/>
                  <a:pt x="7779651" y="71752"/>
                  <a:pt x="7779651" y="160263"/>
                </a:cubicBezTo>
                <a:lnTo>
                  <a:pt x="7779651" y="801121"/>
                </a:lnTo>
                <a:cubicBezTo>
                  <a:pt x="7779651" y="889632"/>
                  <a:pt x="7707899" y="961384"/>
                  <a:pt x="7619388" y="961384"/>
                </a:cubicBezTo>
                <a:lnTo>
                  <a:pt x="160263" y="961384"/>
                </a:lnTo>
                <a:cubicBezTo>
                  <a:pt x="71752" y="961384"/>
                  <a:pt x="0" y="889632"/>
                  <a:pt x="0" y="801121"/>
                </a:cubicBezTo>
                <a:lnTo>
                  <a:pt x="0" y="160263"/>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96291" tIns="196291" rIns="196291" bIns="196291" numCol="1" spcCol="1270" anchor="ctr" anchorCtr="0">
            <a:noAutofit/>
          </a:bodyPr>
          <a:lstStyle/>
          <a:p>
            <a:pPr marL="0" marR="0" lvl="0" indent="0" algn="ctr" defTabSz="933450" rtl="0" eaLnBrk="1" fontAlgn="auto" latinLnBrk="0" hangingPunct="1">
              <a:lnSpc>
                <a:spcPct val="90000"/>
              </a:lnSpc>
              <a:spcBef>
                <a:spcPts val="0"/>
              </a:spcBef>
              <a:spcAft>
                <a:spcPct val="3500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mn-cs"/>
              </a:rPr>
              <a:t>Căn cứ pháp lý</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8753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1000"/>
            <a:lum/>
            <a:extLst>
              <a:ext uri="{BEBA8EAE-BF5A-486C-A8C5-ECC9F3942E4B}">
                <a14:imgProps xmlns:a14="http://schemas.microsoft.com/office/drawing/2010/main">
                  <a14:imgLayer r:embed="rId4">
                    <a14:imgEffect>
                      <a14:colorTemperature colorTemp="6503"/>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A031C4-A20F-4BA4-BD02-E5949B6E98E0}"/>
              </a:ext>
            </a:extLst>
          </p:cNvPr>
          <p:cNvSpPr txBox="1">
            <a:spLocks/>
          </p:cNvSpPr>
          <p:nvPr/>
        </p:nvSpPr>
        <p:spPr>
          <a:xfrm>
            <a:off x="0" y="2570417"/>
            <a:ext cx="12192000" cy="1505652"/>
          </a:xfrm>
          <a:prstGeom prst="rect">
            <a:avLst/>
          </a:prstGeom>
          <a:effectLst/>
        </p:spPr>
        <p:txBody>
          <a:bodyPr vert="horz" lIns="91440" tIns="45720" rIns="91440" bIns="45720" rtlCol="0" anchor="ctr"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0" indent="0" algn="ctr">
              <a:buClr>
                <a:srgbClr val="F14124">
                  <a:lumMod val="75000"/>
                </a:srgbClr>
              </a:buClr>
              <a:buNone/>
              <a:defRPr/>
            </a:pPr>
            <a:r>
              <a:rPr lang="vi-VN" sz="4800">
                <a:solidFill>
                  <a:srgbClr val="990000"/>
                </a:solidFill>
                <a:effectLst/>
                <a:latin typeface="Times New Roman" panose="02020603050405020304" pitchFamily="18" charset="0"/>
                <a:cs typeface="Times New Roman" panose="02020603050405020304" pitchFamily="18" charset="0"/>
              </a:rPr>
              <a:t>CẢM ƠN CÁC ĐỒNG CHÍ!</a:t>
            </a:r>
          </a:p>
        </p:txBody>
      </p:sp>
    </p:spTree>
    <p:extLst>
      <p:ext uri="{BB962C8B-B14F-4D97-AF65-F5344CB8AC3E}">
        <p14:creationId xmlns:p14="http://schemas.microsoft.com/office/powerpoint/2010/main" val="25564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53998"/>
          </a:xfrm>
          <a:prstGeom prst="rect">
            <a:avLst/>
          </a:prstGeom>
        </p:spPr>
        <p:txBody>
          <a:bodyPr wrap="square">
            <a:spAutoFit/>
          </a:bodyPr>
          <a:lstStyle/>
          <a:p>
            <a:pPr marL="45720" lvl="0" algn="just"/>
            <a:r>
              <a:rPr lang="en-US" sz="3000" b="1">
                <a:solidFill>
                  <a:prstClr val="white"/>
                </a:solidFill>
                <a:latin typeface="Calibri" panose="020F0502020204030204" pitchFamily="34" charset="0"/>
                <a:cs typeface="Calibri" panose="020F0502020204030204" pitchFamily="34" charset="0"/>
              </a:rPr>
              <a:t>1 - Yêu cầu cấp thiết phải giải phóng, phát huy nguồn lực đất đai</a:t>
            </a:r>
          </a:p>
        </p:txBody>
      </p:sp>
      <p:sp>
        <p:nvSpPr>
          <p:cNvPr id="10" name="Rectangle: Rounded Corners 4">
            <a:extLst>
              <a:ext uri="{FF2B5EF4-FFF2-40B4-BE49-F238E27FC236}">
                <a16:creationId xmlns:a16="http://schemas.microsoft.com/office/drawing/2014/main" id="{0506F6FF-DB3D-49A0-A729-DD7A9FBB13D3}"/>
              </a:ext>
            </a:extLst>
          </p:cNvPr>
          <p:cNvSpPr/>
          <p:nvPr/>
        </p:nvSpPr>
        <p:spPr>
          <a:xfrm>
            <a:off x="2679192" y="2770632"/>
            <a:ext cx="9360408" cy="3877593"/>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t"/>
          <a:lstStyle/>
          <a:p>
            <a:pPr algn="just"/>
            <a:r>
              <a:rPr lang="vi-VN" sz="3200">
                <a:solidFill>
                  <a:schemeClr val="tx1"/>
                </a:solidFill>
                <a:latin typeface="Times New Roman" panose="02020603050405020304" pitchFamily="18" charset="0"/>
              </a:rPr>
              <a:t>Đặt ra những mục tiêu, yêu cầu mới về phát triển Đất nước trong giai đoạn tới, đòi hỏi phải đổi mới mạnh mẽ, căn bản công tác quản lý và sử dụng đất, nhất là chính sách, pháp luật về đất đai, theo hướng không chỉ nhằm giải quyết các khó khăn, vướng mắc hiện tại mà còn tạo nền tảng để đến năm 2045 nước ta trở thành nước phát triển có thu nhập cao</a:t>
            </a:r>
            <a:endParaRPr lang="en-US" sz="3200">
              <a:solidFill>
                <a:schemeClr val="tx1"/>
              </a:solidFill>
              <a:latin typeface="+mj-lt"/>
            </a:endParaRPr>
          </a:p>
        </p:txBody>
      </p:sp>
      <p:sp>
        <p:nvSpPr>
          <p:cNvPr id="11" name="Rounded Rectangle 10">
            <a:extLst>
              <a:ext uri="{FF2B5EF4-FFF2-40B4-BE49-F238E27FC236}">
                <a16:creationId xmlns:a16="http://schemas.microsoft.com/office/drawing/2014/main" id="{13EF9EA2-08C7-43B0-9127-A0B3767889FB}"/>
              </a:ext>
            </a:extLst>
          </p:cNvPr>
          <p:cNvSpPr/>
          <p:nvPr/>
        </p:nvSpPr>
        <p:spPr>
          <a:xfrm>
            <a:off x="274320" y="1005841"/>
            <a:ext cx="11765280" cy="1268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3000" b="1">
                <a:solidFill>
                  <a:srgbClr val="C00000"/>
                </a:solidFill>
                <a:effectLst/>
                <a:latin typeface="Times New Roman" panose="02020603050405020304" pitchFamily="18" charset="0"/>
                <a:ea typeface="Calibri" panose="020F0502020204030204" pitchFamily="34" charset="0"/>
              </a:rPr>
              <a:t>Đất đai là vấn đề hệ trọng, hết sức phức tạp, nhạy cảm, đặc biệt quan trọng, hệ trọng đối với sự ổn định và phát triển bền vững đất nước. </a:t>
            </a:r>
          </a:p>
        </p:txBody>
      </p:sp>
      <p:sp>
        <p:nvSpPr>
          <p:cNvPr id="20" name="Arrow: Pentagon 5">
            <a:extLst>
              <a:ext uri="{FF2B5EF4-FFF2-40B4-BE49-F238E27FC236}">
                <a16:creationId xmlns:a16="http://schemas.microsoft.com/office/drawing/2014/main" id="{000B2443-F733-4C0E-AD61-22A5C5AE0B48}"/>
              </a:ext>
            </a:extLst>
          </p:cNvPr>
          <p:cNvSpPr/>
          <p:nvPr/>
        </p:nvSpPr>
        <p:spPr>
          <a:xfrm>
            <a:off x="274320" y="2770632"/>
            <a:ext cx="2660904" cy="3877593"/>
          </a:xfrm>
          <a:prstGeom prst="homePlate">
            <a:avLst>
              <a:gd name="adj" fmla="val 53386"/>
            </a:avLst>
          </a:prstGeom>
          <a:solidFill>
            <a:srgbClr val="A5002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a:solidFill>
                  <a:schemeClr val="bg1"/>
                </a:solidFill>
                <a:effectLst/>
                <a:latin typeface="Times New Roman" panose="02020603050405020304" pitchFamily="18" charset="0"/>
                <a:ea typeface="Calibri" panose="020F0502020204030204" pitchFamily="34" charset="0"/>
              </a:rPr>
              <a:t>Nghị quyết Đại hội XIII của Đảng</a:t>
            </a:r>
            <a:endParaRPr lang="en-US" sz="3200" b="1">
              <a:solidFill>
                <a:schemeClr val="bg1"/>
              </a:solidFill>
              <a:latin typeface="+mj-lt"/>
            </a:endParaRPr>
          </a:p>
        </p:txBody>
      </p:sp>
    </p:spTree>
    <p:extLst>
      <p:ext uri="{BB962C8B-B14F-4D97-AF65-F5344CB8AC3E}">
        <p14:creationId xmlns:p14="http://schemas.microsoft.com/office/powerpoint/2010/main" val="29350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53998"/>
          </a:xfrm>
          <a:prstGeom prst="rect">
            <a:avLst/>
          </a:prstGeom>
        </p:spPr>
        <p:txBody>
          <a:bodyPr wrap="square">
            <a:spAutoFit/>
          </a:bodyPr>
          <a:lstStyle/>
          <a:p>
            <a:pPr marL="45720" lvl="0" algn="just"/>
            <a:r>
              <a:rPr lang="en-US" sz="3000" b="1">
                <a:solidFill>
                  <a:prstClr val="white"/>
                </a:solidFill>
                <a:latin typeface="Calibri" panose="020F0502020204030204" pitchFamily="34" charset="0"/>
                <a:cs typeface="Calibri" panose="020F0502020204030204" pitchFamily="34" charset="0"/>
              </a:rPr>
              <a:t>1 - Yêu cầu cấp thiết phải giải phóng, phát huy nguồn lực đất đai</a:t>
            </a:r>
          </a:p>
        </p:txBody>
      </p:sp>
      <p:sp>
        <p:nvSpPr>
          <p:cNvPr id="6" name="TextBox 5">
            <a:extLst>
              <a:ext uri="{FF2B5EF4-FFF2-40B4-BE49-F238E27FC236}">
                <a16:creationId xmlns:a16="http://schemas.microsoft.com/office/drawing/2014/main" id="{8DD4C85B-D64D-4784-A9B8-EF1C35EFBDEB}"/>
              </a:ext>
            </a:extLst>
          </p:cNvPr>
          <p:cNvSpPr txBox="1"/>
          <p:nvPr/>
        </p:nvSpPr>
        <p:spPr>
          <a:xfrm>
            <a:off x="1810512" y="2606426"/>
            <a:ext cx="6263640" cy="1200329"/>
          </a:xfrm>
          <a:prstGeom prst="rect">
            <a:avLst/>
          </a:prstGeom>
          <a:noFill/>
        </p:spPr>
        <p:txBody>
          <a:bodyPr wrap="square" rtlCol="0">
            <a:spAutoFit/>
          </a:bodyPr>
          <a:lstStyle/>
          <a:p>
            <a:pPr lvl="0" algn="just"/>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giao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dài</a:t>
            </a:r>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thừa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984DE84D-CFF3-4BA0-8426-C022225AF8CA}"/>
              </a:ext>
            </a:extLst>
          </p:cNvPr>
          <p:cNvSpPr txBox="1"/>
          <p:nvPr/>
        </p:nvSpPr>
        <p:spPr>
          <a:xfrm>
            <a:off x="2263931" y="3967809"/>
            <a:ext cx="6966265" cy="1200329"/>
          </a:xfrm>
          <a:prstGeom prst="rect">
            <a:avLst/>
          </a:prstGeom>
          <a:noFill/>
        </p:spPr>
        <p:txBody>
          <a:bodyPr wrap="square" rtlCol="0">
            <a:spAutoFit/>
          </a:bodyPr>
          <a:lstStyle/>
          <a:p>
            <a:pPr lvl="0" algn="just"/>
            <a:r>
              <a:rPr lang="en-US" sz="2400" b="1" dirty="0">
                <a:solidFill>
                  <a:srgbClr val="FF0000"/>
                </a:solidFill>
                <a:latin typeface="Times New Roman" pitchFamily="18" charset="0"/>
                <a:cs typeface="Times New Roman" pitchFamily="18" charset="0"/>
              </a:rPr>
              <a:t>C</a:t>
            </a:r>
            <a:r>
              <a:rPr lang="vi-VN" sz="2400" b="1" dirty="0" err="1">
                <a:solidFill>
                  <a:srgbClr val="FF0000"/>
                </a:solidFill>
                <a:latin typeface="Times New Roman" pitchFamily="18" charset="0"/>
                <a:cs typeface="Times New Roman" pitchFamily="18" charset="0"/>
              </a:rPr>
              <a:t>hủ</a:t>
            </a:r>
            <a:r>
              <a:rPr lang="vi-VN" sz="2400" b="1" dirty="0">
                <a:solidFill>
                  <a:srgbClr val="FF0000"/>
                </a:solidFill>
                <a:latin typeface="Times New Roman" pitchFamily="18" charset="0"/>
                <a:cs typeface="Times New Roman" pitchFamily="18" charset="0"/>
              </a:rPr>
              <a:t> trương </a:t>
            </a:r>
            <a:r>
              <a:rPr lang="vi-VN" sz="2400" b="1" dirty="0" err="1">
                <a:solidFill>
                  <a:srgbClr val="FF0000"/>
                </a:solidFill>
                <a:latin typeface="Times New Roman" pitchFamily="18" charset="0"/>
                <a:cs typeface="Times New Roman" pitchFamily="18" charset="0"/>
              </a:rPr>
              <a:t>khoán</a:t>
            </a:r>
            <a:r>
              <a:rPr lang="vi-VN" sz="24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100, </a:t>
            </a:r>
            <a:r>
              <a:rPr lang="en-US" sz="2400" b="1" dirty="0" err="1">
                <a:solidFill>
                  <a:srgbClr val="FF0000"/>
                </a:solidFill>
                <a:latin typeface="Times New Roman" pitchFamily="18" charset="0"/>
                <a:cs typeface="Times New Roman" pitchFamily="18" charset="0"/>
              </a:rPr>
              <a:t>khoán</a:t>
            </a:r>
            <a:r>
              <a:rPr lang="en-US" sz="2400" b="1" dirty="0">
                <a:solidFill>
                  <a:srgbClr val="FF0000"/>
                </a:solidFill>
                <a:latin typeface="Times New Roman" pitchFamily="18" charset="0"/>
                <a:cs typeface="Times New Roman" pitchFamily="18" charset="0"/>
              </a:rPr>
              <a:t> 10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lao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a:t>
            </a:r>
            <a:r>
              <a:rPr lang="en-US" sz="2400" b="1" dirty="0">
                <a:latin typeface="Times New Roman" pitchFamily="18" charset="0"/>
                <a:cs typeface="Times New Roman" pitchFamily="18" charset="0"/>
              </a:rPr>
              <a:t> </a:t>
            </a:r>
          </a:p>
        </p:txBody>
      </p:sp>
      <p:grpSp>
        <p:nvGrpSpPr>
          <p:cNvPr id="8" name="Group 7">
            <a:extLst>
              <a:ext uri="{FF2B5EF4-FFF2-40B4-BE49-F238E27FC236}">
                <a16:creationId xmlns:a16="http://schemas.microsoft.com/office/drawing/2014/main" id="{6944ED70-B50A-4ACE-8315-CCDC99EC5F4A}"/>
              </a:ext>
            </a:extLst>
          </p:cNvPr>
          <p:cNvGrpSpPr/>
          <p:nvPr/>
        </p:nvGrpSpPr>
        <p:grpSpPr>
          <a:xfrm>
            <a:off x="533412" y="2634076"/>
            <a:ext cx="7220700" cy="1172679"/>
            <a:chOff x="2625593" y="2891686"/>
            <a:chExt cx="5049081" cy="738667"/>
          </a:xfrm>
        </p:grpSpPr>
        <p:cxnSp>
          <p:nvCxnSpPr>
            <p:cNvPr id="9" name="Straight Connector 8">
              <a:extLst>
                <a:ext uri="{FF2B5EF4-FFF2-40B4-BE49-F238E27FC236}">
                  <a16:creationId xmlns:a16="http://schemas.microsoft.com/office/drawing/2014/main" id="{AA36EA3B-88A6-428B-91B5-210157C7BB67}"/>
                </a:ext>
              </a:extLst>
            </p:cNvPr>
            <p:cNvCxnSpPr>
              <a:cxnSpLocks/>
            </p:cNvCxnSpPr>
            <p:nvPr/>
          </p:nvCxnSpPr>
          <p:spPr>
            <a:xfrm flipV="1">
              <a:off x="3304230" y="3605101"/>
              <a:ext cx="4370444" cy="814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D9E5F2C-4392-4BFD-809F-2CC06E42E3BD}"/>
                </a:ext>
              </a:extLst>
            </p:cNvPr>
            <p:cNvSpPr/>
            <p:nvPr/>
          </p:nvSpPr>
          <p:spPr>
            <a:xfrm>
              <a:off x="2625593" y="2891686"/>
              <a:ext cx="738667" cy="738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grpSp>
      <p:grpSp>
        <p:nvGrpSpPr>
          <p:cNvPr id="14" name="Group 13">
            <a:extLst>
              <a:ext uri="{FF2B5EF4-FFF2-40B4-BE49-F238E27FC236}">
                <a16:creationId xmlns:a16="http://schemas.microsoft.com/office/drawing/2014/main" id="{3359EEF9-405C-4110-9346-67ECD6881E37}"/>
              </a:ext>
            </a:extLst>
          </p:cNvPr>
          <p:cNvGrpSpPr/>
          <p:nvPr/>
        </p:nvGrpSpPr>
        <p:grpSpPr>
          <a:xfrm>
            <a:off x="1221869" y="4005675"/>
            <a:ext cx="7227188" cy="1172680"/>
            <a:chOff x="1846976" y="4010230"/>
            <a:chExt cx="5043977" cy="738636"/>
          </a:xfrm>
        </p:grpSpPr>
        <p:cxnSp>
          <p:nvCxnSpPr>
            <p:cNvPr id="15" name="Straight Connector 14">
              <a:extLst>
                <a:ext uri="{FF2B5EF4-FFF2-40B4-BE49-F238E27FC236}">
                  <a16:creationId xmlns:a16="http://schemas.microsoft.com/office/drawing/2014/main" id="{D5052CF4-B8BC-4994-AD83-C915DA0E09F5}"/>
                </a:ext>
              </a:extLst>
            </p:cNvPr>
            <p:cNvCxnSpPr>
              <a:cxnSpLocks/>
            </p:cNvCxnSpPr>
            <p:nvPr/>
          </p:nvCxnSpPr>
          <p:spPr>
            <a:xfrm flipV="1">
              <a:off x="2520509" y="4723811"/>
              <a:ext cx="4370444" cy="814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C5AFA19-7BCE-44A5-BEF9-EC1B2A520225}"/>
                </a:ext>
              </a:extLst>
            </p:cNvPr>
            <p:cNvSpPr/>
            <p:nvPr/>
          </p:nvSpPr>
          <p:spPr>
            <a:xfrm>
              <a:off x="1846976" y="4010395"/>
              <a:ext cx="738667" cy="738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grpSp>
      <p:sp>
        <p:nvSpPr>
          <p:cNvPr id="17" name="Curved Up Arrow 1">
            <a:extLst>
              <a:ext uri="{FF2B5EF4-FFF2-40B4-BE49-F238E27FC236}">
                <a16:creationId xmlns:a16="http://schemas.microsoft.com/office/drawing/2014/main" id="{2DCA0521-E7F5-4B01-A983-731FCB32DF90}"/>
              </a:ext>
            </a:extLst>
          </p:cNvPr>
          <p:cNvSpPr/>
          <p:nvPr/>
        </p:nvSpPr>
        <p:spPr>
          <a:xfrm>
            <a:off x="6865647" y="2789524"/>
            <a:ext cx="5175071" cy="3972578"/>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6278 h 731523"/>
              <a:gd name="connsiteX6" fmla="*/ 361416 w 635736"/>
              <a:gd name="connsiteY6" fmla="*/ 182880 h 731523"/>
              <a:gd name="connsiteX7" fmla="*/ 269976 w 635736"/>
              <a:gd name="connsiteY7" fmla="*/ 182880 h 731523"/>
              <a:gd name="connsiteX8" fmla="*/ 467810 w 635736"/>
              <a:gd name="connsiteY8" fmla="*/ 0 h 731523"/>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18" name="Curved Up Arrow 1">
            <a:extLst>
              <a:ext uri="{FF2B5EF4-FFF2-40B4-BE49-F238E27FC236}">
                <a16:creationId xmlns:a16="http://schemas.microsoft.com/office/drawing/2014/main" id="{220E6E83-4AFA-4473-911B-93FC0FBCF440}"/>
              </a:ext>
            </a:extLst>
          </p:cNvPr>
          <p:cNvSpPr/>
          <p:nvPr/>
        </p:nvSpPr>
        <p:spPr>
          <a:xfrm>
            <a:off x="9077380" y="2789524"/>
            <a:ext cx="2963338" cy="3038503"/>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19" name="Curved Up Arrow 1">
            <a:extLst>
              <a:ext uri="{FF2B5EF4-FFF2-40B4-BE49-F238E27FC236}">
                <a16:creationId xmlns:a16="http://schemas.microsoft.com/office/drawing/2014/main" id="{70AF1BD6-C67F-45FA-B5FA-8E7B9657B4E1}"/>
              </a:ext>
            </a:extLst>
          </p:cNvPr>
          <p:cNvSpPr/>
          <p:nvPr/>
        </p:nvSpPr>
        <p:spPr>
          <a:xfrm>
            <a:off x="9520003" y="2789524"/>
            <a:ext cx="2520713" cy="2104428"/>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cxnSp>
        <p:nvCxnSpPr>
          <p:cNvPr id="22" name="Straight Connector 21">
            <a:extLst>
              <a:ext uri="{FF2B5EF4-FFF2-40B4-BE49-F238E27FC236}">
                <a16:creationId xmlns:a16="http://schemas.microsoft.com/office/drawing/2014/main" id="{67B175A7-72D3-4AE4-8ABD-7781B22483DC}"/>
              </a:ext>
            </a:extLst>
          </p:cNvPr>
          <p:cNvCxnSpPr>
            <a:cxnSpLocks/>
          </p:cNvCxnSpPr>
          <p:nvPr/>
        </p:nvCxnSpPr>
        <p:spPr>
          <a:xfrm flipV="1">
            <a:off x="2584432" y="6540327"/>
            <a:ext cx="4472658" cy="12926"/>
          </a:xfrm>
          <a:prstGeom prst="line">
            <a:avLst/>
          </a:prstGeom>
          <a:solidFill>
            <a:schemeClr val="accent1">
              <a:lumMod val="50000"/>
            </a:schemeClr>
          </a:solidFill>
          <a:ln>
            <a:solidFill>
              <a:schemeClr val="accent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7B947D5-A897-4ECC-8FF4-1199FEE3B2E0}"/>
              </a:ext>
            </a:extLst>
          </p:cNvPr>
          <p:cNvSpPr/>
          <p:nvPr/>
        </p:nvSpPr>
        <p:spPr>
          <a:xfrm>
            <a:off x="1895147" y="5394483"/>
            <a:ext cx="1042062" cy="11727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24" name="TextBox 23">
            <a:extLst>
              <a:ext uri="{FF2B5EF4-FFF2-40B4-BE49-F238E27FC236}">
                <a16:creationId xmlns:a16="http://schemas.microsoft.com/office/drawing/2014/main" id="{BDF71C1D-E734-43A4-979A-2C2C620A09B1}"/>
              </a:ext>
            </a:extLst>
          </p:cNvPr>
          <p:cNvSpPr txBox="1"/>
          <p:nvPr/>
        </p:nvSpPr>
        <p:spPr>
          <a:xfrm>
            <a:off x="2937209" y="5357907"/>
            <a:ext cx="5376282" cy="1200329"/>
          </a:xfrm>
          <a:prstGeom prst="rect">
            <a:avLst/>
          </a:prstGeom>
          <a:noFill/>
        </p:spPr>
        <p:txBody>
          <a:bodyPr wrap="square" rtlCol="0">
            <a:spAutoFit/>
          </a:bodyPr>
          <a:lstStyle/>
          <a:p>
            <a:pPr lvl="0" algn="just"/>
            <a:r>
              <a:rPr lang="en-US" sz="2400" b="1" dirty="0">
                <a:solidFill>
                  <a:srgbClr val="FF0000"/>
                </a:solidFill>
                <a:latin typeface="Times New Roman" pitchFamily="18" charset="0"/>
                <a:cs typeface="Times New Roman" pitchFamily="18" charset="0"/>
              </a:rPr>
              <a:t>C</a:t>
            </a:r>
            <a:r>
              <a:rPr lang="vi-VN" sz="2400" b="1" dirty="0" err="1">
                <a:solidFill>
                  <a:srgbClr val="FF0000"/>
                </a:solidFill>
                <a:latin typeface="Times New Roman" pitchFamily="18" charset="0"/>
                <a:cs typeface="Times New Roman" pitchFamily="18" charset="0"/>
              </a:rPr>
              <a:t>hủ</a:t>
            </a:r>
            <a:r>
              <a:rPr lang="vi-VN" sz="2400" b="1" dirty="0">
                <a:solidFill>
                  <a:srgbClr val="FF0000"/>
                </a:solidFill>
                <a:latin typeface="Times New Roman" pitchFamily="18" charset="0"/>
                <a:cs typeface="Times New Roman" pitchFamily="18" charset="0"/>
              </a:rPr>
              <a:t> trương "</a:t>
            </a:r>
            <a:r>
              <a:rPr lang="vi-VN" sz="2400" b="1" dirty="0" err="1">
                <a:solidFill>
                  <a:srgbClr val="FF0000"/>
                </a:solidFill>
                <a:latin typeface="Times New Roman" pitchFamily="18" charset="0"/>
                <a:cs typeface="Times New Roman" pitchFamily="18" charset="0"/>
              </a:rPr>
              <a:t>người</a:t>
            </a:r>
            <a:r>
              <a:rPr lang="vi-VN" sz="2400" b="1" dirty="0">
                <a:solidFill>
                  <a:srgbClr val="FF0000"/>
                </a:solidFill>
                <a:latin typeface="Times New Roman" pitchFamily="18" charset="0"/>
                <a:cs typeface="Times New Roman" pitchFamily="18" charset="0"/>
              </a:rPr>
              <a:t> </a:t>
            </a:r>
            <a:r>
              <a:rPr lang="vi-VN" sz="2400" b="1" dirty="0" err="1">
                <a:solidFill>
                  <a:srgbClr val="FF0000"/>
                </a:solidFill>
                <a:latin typeface="Times New Roman" pitchFamily="18" charset="0"/>
                <a:cs typeface="Times New Roman" pitchFamily="18" charset="0"/>
              </a:rPr>
              <a:t>cày</a:t>
            </a:r>
            <a:r>
              <a:rPr lang="vi-VN" sz="2400" b="1" dirty="0">
                <a:solidFill>
                  <a:srgbClr val="FF0000"/>
                </a:solidFill>
                <a:latin typeface="Times New Roman" pitchFamily="18" charset="0"/>
                <a:cs typeface="Times New Roman" pitchFamily="18" charset="0"/>
              </a:rPr>
              <a:t> </a:t>
            </a:r>
            <a:r>
              <a:rPr lang="vi-VN" sz="2400" b="1" dirty="0" err="1">
                <a:solidFill>
                  <a:srgbClr val="FF0000"/>
                </a:solidFill>
                <a:latin typeface="Times New Roman" pitchFamily="18" charset="0"/>
                <a:cs typeface="Times New Roman" pitchFamily="18" charset="0"/>
              </a:rPr>
              <a:t>có</a:t>
            </a:r>
            <a:r>
              <a:rPr lang="vi-VN" sz="2400" b="1" dirty="0">
                <a:solidFill>
                  <a:srgbClr val="FF0000"/>
                </a:solidFill>
                <a:latin typeface="Times New Roman" pitchFamily="18" charset="0"/>
                <a:cs typeface="Times New Roman" pitchFamily="18" charset="0"/>
              </a:rPr>
              <a:t> </a:t>
            </a:r>
            <a:r>
              <a:rPr lang="vi-VN" sz="2400" b="1" dirty="0" err="1">
                <a:solidFill>
                  <a:srgbClr val="FF0000"/>
                </a:solidFill>
                <a:latin typeface="Times New Roman" pitchFamily="18" charset="0"/>
                <a:cs typeface="Times New Roman" pitchFamily="18" charset="0"/>
              </a:rPr>
              <a:t>ruộng</a:t>
            </a:r>
            <a:r>
              <a:rPr lang="vi-VN"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tạo</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thành</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khối</a:t>
            </a:r>
            <a:r>
              <a:rPr lang="vi-VN" sz="2400" b="1" dirty="0">
                <a:latin typeface="Times New Roman" pitchFamily="18" charset="0"/>
                <a:cs typeface="Times New Roman" pitchFamily="18" charset="0"/>
              </a:rPr>
              <a:t> liên minh công nông </a:t>
            </a:r>
            <a:r>
              <a:rPr lang="vi-VN" sz="2400" b="1" dirty="0" err="1">
                <a:latin typeface="Times New Roman" pitchFamily="18" charset="0"/>
                <a:cs typeface="Times New Roman" pitchFamily="18" charset="0"/>
              </a:rPr>
              <a:t>vững</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chắc</a:t>
            </a:r>
            <a:r>
              <a:rPr lang="vi-VN"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D87BE908-5F25-4A2E-A4E6-18CC56D8B4B0}"/>
              </a:ext>
            </a:extLst>
          </p:cNvPr>
          <p:cNvSpPr/>
          <p:nvPr/>
        </p:nvSpPr>
        <p:spPr>
          <a:xfrm>
            <a:off x="8453726" y="1214657"/>
            <a:ext cx="3613306" cy="1569660"/>
          </a:xfrm>
          <a:prstGeom prst="rect">
            <a:avLst/>
          </a:prstGeom>
        </p:spPr>
        <p:txBody>
          <a:bodyPr wrap="square">
            <a:spAutoFit/>
          </a:bodyPr>
          <a:lstStyle/>
          <a:p>
            <a:pPr algn="ctr"/>
            <a:r>
              <a:rPr lang="en-US" sz="2400" b="1" spc="-10" dirty="0" err="1">
                <a:solidFill>
                  <a:srgbClr val="C00000"/>
                </a:solidFill>
                <a:latin typeface="Times New Roman" panose="02020603050405020304" pitchFamily="18" charset="0"/>
                <a:ea typeface="Times New Roman" panose="02020603050405020304" pitchFamily="18" charset="0"/>
              </a:rPr>
              <a:t>Góp</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phần</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giải</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phóng</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sức</a:t>
            </a:r>
            <a:r>
              <a:rPr lang="en-US" sz="2400" b="1" spc="-10" dirty="0">
                <a:solidFill>
                  <a:srgbClr val="C00000"/>
                </a:solidFill>
                <a:latin typeface="Times New Roman" panose="02020603050405020304" pitchFamily="18" charset="0"/>
                <a:ea typeface="Times New Roman" panose="02020603050405020304" pitchFamily="18" charset="0"/>
              </a:rPr>
              <a:t> lao </a:t>
            </a:r>
            <a:r>
              <a:rPr lang="en-US" sz="2400" b="1" spc="-10" dirty="0" err="1">
                <a:solidFill>
                  <a:srgbClr val="C00000"/>
                </a:solidFill>
                <a:latin typeface="Times New Roman" panose="02020603050405020304" pitchFamily="18" charset="0"/>
                <a:ea typeface="Times New Roman" panose="02020603050405020304" pitchFamily="18" charset="0"/>
              </a:rPr>
              <a:t>động</a:t>
            </a:r>
            <a:r>
              <a:rPr lang="en-US" sz="2400" b="1" spc="-10">
                <a:solidFill>
                  <a:srgbClr val="C00000"/>
                </a:solidFill>
                <a:latin typeface="Times New Roman" panose="02020603050405020304" pitchFamily="18" charset="0"/>
                <a:ea typeface="Times New Roman" panose="02020603050405020304" pitchFamily="18" charset="0"/>
              </a:rPr>
              <a:t>, nguồn </a:t>
            </a:r>
            <a:r>
              <a:rPr lang="en-US" sz="2400" b="1" spc="-10" dirty="0" err="1">
                <a:solidFill>
                  <a:srgbClr val="C00000"/>
                </a:solidFill>
                <a:latin typeface="Times New Roman" panose="02020603050405020304" pitchFamily="18" charset="0"/>
                <a:ea typeface="Times New Roman" panose="02020603050405020304" pitchFamily="18" charset="0"/>
              </a:rPr>
              <a:t>lực</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đất</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err="1">
                <a:solidFill>
                  <a:srgbClr val="C00000"/>
                </a:solidFill>
                <a:latin typeface="Times New Roman" panose="02020603050405020304" pitchFamily="18" charset="0"/>
                <a:ea typeface="Times New Roman" panose="02020603050405020304" pitchFamily="18" charset="0"/>
              </a:rPr>
              <a:t>đai</a:t>
            </a:r>
            <a:r>
              <a:rPr lang="en-US" sz="2400" b="1" spc="-10">
                <a:solidFill>
                  <a:srgbClr val="C00000"/>
                </a:solidFill>
                <a:latin typeface="Times New Roman" panose="02020603050405020304" pitchFamily="18" charset="0"/>
                <a:ea typeface="Times New Roman" panose="02020603050405020304" pitchFamily="18" charset="0"/>
              </a:rPr>
              <a:t> cho </a:t>
            </a:r>
            <a:r>
              <a:rPr lang="en-US" sz="2400" b="1" spc="-10" dirty="0" err="1">
                <a:solidFill>
                  <a:srgbClr val="C00000"/>
                </a:solidFill>
                <a:latin typeface="Times New Roman" panose="02020603050405020304" pitchFamily="18" charset="0"/>
                <a:ea typeface="Times New Roman" panose="02020603050405020304" pitchFamily="18" charset="0"/>
              </a:rPr>
              <a:t>phát</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triển</a:t>
            </a:r>
            <a:r>
              <a:rPr lang="en-US" sz="2400" b="1" spc="-10" dirty="0">
                <a:solidFill>
                  <a:srgbClr val="C00000"/>
                </a:solidFill>
                <a:latin typeface="Times New Roman" panose="02020603050405020304" pitchFamily="18" charset="0"/>
                <a:ea typeface="Times New Roman" panose="02020603050405020304" pitchFamily="18" charset="0"/>
              </a:rPr>
              <a:t> KTXH </a:t>
            </a:r>
            <a:r>
              <a:rPr lang="en-US" sz="2400" b="1" spc="-10" dirty="0" err="1">
                <a:solidFill>
                  <a:srgbClr val="C00000"/>
                </a:solidFill>
                <a:latin typeface="Times New Roman" panose="02020603050405020304" pitchFamily="18" charset="0"/>
                <a:ea typeface="Times New Roman" panose="02020603050405020304" pitchFamily="18" charset="0"/>
              </a:rPr>
              <a:t>của</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đất</a:t>
            </a:r>
            <a:r>
              <a:rPr lang="en-US" sz="2400" b="1" spc="-10" dirty="0">
                <a:solidFill>
                  <a:srgbClr val="C00000"/>
                </a:solidFill>
                <a:latin typeface="Times New Roman" panose="02020603050405020304" pitchFamily="18" charset="0"/>
                <a:ea typeface="Times New Roman" panose="02020603050405020304" pitchFamily="18" charset="0"/>
              </a:rPr>
              <a:t> </a:t>
            </a:r>
            <a:r>
              <a:rPr lang="en-US" sz="2400" b="1" spc="-10" dirty="0" err="1">
                <a:solidFill>
                  <a:srgbClr val="C00000"/>
                </a:solidFill>
                <a:latin typeface="Times New Roman" panose="02020603050405020304" pitchFamily="18" charset="0"/>
                <a:ea typeface="Times New Roman" panose="02020603050405020304" pitchFamily="18" charset="0"/>
              </a:rPr>
              <a:t>nước</a:t>
            </a:r>
            <a:endParaRPr lang="en-US" sz="2400" dirty="0">
              <a:solidFill>
                <a:srgbClr val="C00000"/>
              </a:solidFill>
            </a:endParaRPr>
          </a:p>
        </p:txBody>
      </p:sp>
      <p:sp>
        <p:nvSpPr>
          <p:cNvPr id="27" name="Rounded Rectangle 26">
            <a:extLst>
              <a:ext uri="{FF2B5EF4-FFF2-40B4-BE49-F238E27FC236}">
                <a16:creationId xmlns:a16="http://schemas.microsoft.com/office/drawing/2014/main" id="{13EF9EA2-08C7-43B0-9127-A0B3767889FB}"/>
              </a:ext>
            </a:extLst>
          </p:cNvPr>
          <p:cNvSpPr/>
          <p:nvPr/>
        </p:nvSpPr>
        <p:spPr>
          <a:xfrm>
            <a:off x="292609" y="986057"/>
            <a:ext cx="7991856" cy="143008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b="1" dirty="0" err="1">
                <a:solidFill>
                  <a:schemeClr val="tx1"/>
                </a:solidFill>
                <a:effectLst/>
                <a:latin typeface="Times New Roman" panose="02020603050405020304" pitchFamily="18" charset="0"/>
                <a:ea typeface="Calibri" panose="020F0502020204030204" pitchFamily="34" charset="0"/>
              </a:rPr>
              <a:t>Lịch</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sử</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cách</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mạng</a:t>
            </a:r>
            <a:r>
              <a:rPr lang="vi-VN" sz="2800" b="1" dirty="0">
                <a:solidFill>
                  <a:schemeClr val="tx1"/>
                </a:solidFill>
                <a:effectLst/>
                <a:latin typeface="Times New Roman" panose="02020603050405020304" pitchFamily="18" charset="0"/>
                <a:ea typeface="Calibri" panose="020F0502020204030204" pitchFamily="34" charset="0"/>
              </a:rPr>
              <a:t> Việt Nam </a:t>
            </a:r>
            <a:r>
              <a:rPr lang="vi-VN" sz="2800" b="1" dirty="0" err="1">
                <a:solidFill>
                  <a:schemeClr val="tx1"/>
                </a:solidFill>
                <a:effectLst/>
                <a:latin typeface="Times New Roman" panose="02020603050405020304" pitchFamily="18" charset="0"/>
                <a:ea typeface="Calibri" panose="020F0502020204030204" pitchFamily="34" charset="0"/>
              </a:rPr>
              <a:t>và</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thực</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tiễn</a:t>
            </a:r>
            <a:r>
              <a:rPr lang="vi-VN" sz="2800" b="1" dirty="0">
                <a:solidFill>
                  <a:schemeClr val="tx1"/>
                </a:solidFill>
                <a:effectLst/>
                <a:latin typeface="Times New Roman" panose="02020603050405020304" pitchFamily="18" charset="0"/>
                <a:ea typeface="Calibri" panose="020F0502020204030204" pitchFamily="34" charset="0"/>
              </a:rPr>
              <a:t> hơn 35 năm </a:t>
            </a:r>
            <a:r>
              <a:rPr lang="vi-VN" sz="2800" b="1" dirty="0" err="1">
                <a:solidFill>
                  <a:schemeClr val="tx1"/>
                </a:solidFill>
                <a:effectLst/>
                <a:latin typeface="Times New Roman" panose="02020603050405020304" pitchFamily="18" charset="0"/>
                <a:ea typeface="Calibri" panose="020F0502020204030204" pitchFamily="34" charset="0"/>
              </a:rPr>
              <a:t>đổi</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mới</a:t>
            </a:r>
            <a:r>
              <a:rPr lang="en-US" sz="2800" b="1" dirty="0">
                <a:solidFill>
                  <a:schemeClr val="tx1"/>
                </a:solidFill>
                <a:effectLst/>
                <a:latin typeface="Times New Roman" panose="02020603050405020304" pitchFamily="18" charset="0"/>
                <a:ea typeface="Calibri" panose="020F0502020204030204" pitchFamily="34" charset="0"/>
              </a:rPr>
              <a:t>,</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Đảng</a:t>
            </a:r>
            <a:r>
              <a:rPr lang="vi-VN" sz="2800" b="1" dirty="0">
                <a:solidFill>
                  <a:schemeClr val="tx1"/>
                </a:solidFill>
                <a:effectLst/>
                <a:latin typeface="Times New Roman" panose="02020603050405020304" pitchFamily="18" charset="0"/>
                <a:ea typeface="Calibri" panose="020F0502020204030204" pitchFamily="34" charset="0"/>
              </a:rPr>
              <a:t> ta </a:t>
            </a:r>
            <a:r>
              <a:rPr lang="vi-VN" sz="2800" b="1" dirty="0" err="1">
                <a:solidFill>
                  <a:schemeClr val="tx1"/>
                </a:solidFill>
                <a:effectLst/>
                <a:latin typeface="Times New Roman" panose="02020603050405020304" pitchFamily="18" charset="0"/>
                <a:ea typeface="Calibri" panose="020F0502020204030204" pitchFamily="34" charset="0"/>
              </a:rPr>
              <a:t>có</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nhiều</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chủ</a:t>
            </a:r>
            <a:r>
              <a:rPr lang="vi-VN" sz="2800" b="1" dirty="0">
                <a:solidFill>
                  <a:schemeClr val="tx1"/>
                </a:solidFill>
                <a:effectLst/>
                <a:latin typeface="Times New Roman" panose="02020603050405020304" pitchFamily="18" charset="0"/>
                <a:ea typeface="Calibri" panose="020F0502020204030204" pitchFamily="34" charset="0"/>
              </a:rPr>
              <a:t> trương </a:t>
            </a:r>
            <a:r>
              <a:rPr lang="vi-VN" sz="2800" b="1" dirty="0" err="1">
                <a:solidFill>
                  <a:schemeClr val="tx1"/>
                </a:solidFill>
                <a:effectLst/>
                <a:latin typeface="Times New Roman" panose="02020603050405020304" pitchFamily="18" charset="0"/>
                <a:ea typeface="Calibri" panose="020F0502020204030204" pitchFamily="34" charset="0"/>
              </a:rPr>
              <a:t>đổi</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mới</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về</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đất</a:t>
            </a:r>
            <a:r>
              <a:rPr lang="vi-VN" sz="2800" b="1" dirty="0">
                <a:solidFill>
                  <a:schemeClr val="tx1"/>
                </a:solidFill>
                <a:effectLst/>
                <a:latin typeface="Times New Roman" panose="02020603050405020304" pitchFamily="18" charset="0"/>
                <a:ea typeface="Calibri" panose="020F0502020204030204" pitchFamily="34" charset="0"/>
              </a:rPr>
              <a:t> đai </a:t>
            </a:r>
            <a:r>
              <a:rPr lang="vi-VN" sz="2800" b="1" dirty="0" err="1">
                <a:solidFill>
                  <a:schemeClr val="tx1"/>
                </a:solidFill>
                <a:effectLst/>
                <a:latin typeface="Times New Roman" panose="02020603050405020304" pitchFamily="18" charset="0"/>
                <a:ea typeface="Calibri" panose="020F0502020204030204" pitchFamily="34" charset="0"/>
              </a:rPr>
              <a:t>đạt</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được</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rất</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nhiều</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thành</a:t>
            </a:r>
            <a:r>
              <a:rPr lang="vi-VN" sz="2800" b="1" dirty="0">
                <a:solidFill>
                  <a:schemeClr val="tx1"/>
                </a:solidFill>
                <a:effectLst/>
                <a:latin typeface="Times New Roman" panose="02020603050405020304" pitchFamily="18" charset="0"/>
                <a:ea typeface="Calibri" panose="020F0502020204030204" pitchFamily="34" charset="0"/>
              </a:rPr>
              <a:t> </a:t>
            </a:r>
            <a:r>
              <a:rPr lang="vi-VN" sz="2800" b="1" dirty="0" err="1">
                <a:solidFill>
                  <a:schemeClr val="tx1"/>
                </a:solidFill>
                <a:effectLst/>
                <a:latin typeface="Times New Roman" panose="02020603050405020304" pitchFamily="18" charset="0"/>
                <a:ea typeface="Calibri" panose="020F0502020204030204" pitchFamily="34" charset="0"/>
              </a:rPr>
              <a:t>tựu</a:t>
            </a:r>
            <a:endParaRPr lang="vi-VN" sz="28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014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9616" y="152400"/>
            <a:ext cx="10539984" cy="584775"/>
          </a:xfrm>
          <a:prstGeom prst="rect">
            <a:avLst/>
          </a:prstGeom>
        </p:spPr>
        <p:txBody>
          <a:bodyPr wrap="square">
            <a:spAutoFit/>
          </a:bodyPr>
          <a:lstStyle/>
          <a:p>
            <a:pPr marL="45720" lvl="0" algn="ctr"/>
            <a:r>
              <a:rPr lang="en-US" sz="3200" b="1">
                <a:solidFill>
                  <a:prstClr val="white"/>
                </a:solidFill>
                <a:latin typeface="Calibri" panose="020F0502020204030204" pitchFamily="34" charset="0"/>
                <a:cs typeface="Calibri" panose="020F0502020204030204" pitchFamily="34" charset="0"/>
              </a:rPr>
              <a:t>2 - Căn cứ chính trị</a:t>
            </a:r>
          </a:p>
        </p:txBody>
      </p:sp>
      <p:sp>
        <p:nvSpPr>
          <p:cNvPr id="32" name="Content Placeholder 2">
            <a:extLst>
              <a:ext uri="{FF2B5EF4-FFF2-40B4-BE49-F238E27FC236}">
                <a16:creationId xmlns:a16="http://schemas.microsoft.com/office/drawing/2014/main" id="{0D3348D0-B43F-4329-B549-F062A6E8B71B}"/>
              </a:ext>
            </a:extLst>
          </p:cNvPr>
          <p:cNvSpPr txBox="1">
            <a:spLocks/>
          </p:cNvSpPr>
          <p:nvPr/>
        </p:nvSpPr>
        <p:spPr bwMode="auto">
          <a:xfrm>
            <a:off x="438912" y="2441448"/>
            <a:ext cx="4901184" cy="418795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endParaRPr lang="en-US">
              <a:cs typeface="Times New Roman" panose="02020603050405020304" pitchFamily="18" charset="0"/>
            </a:endParaRPr>
          </a:p>
          <a:p>
            <a:pPr lvl="0" algn="just"/>
            <a:r>
              <a:rPr lang="en-US">
                <a:cs typeface="Times New Roman" panose="02020603050405020304" pitchFamily="18" charset="0"/>
              </a:rPr>
              <a:t>Đưa ra 5 quan điểm: Khẳng định đất </a:t>
            </a:r>
            <a:r>
              <a:rPr lang="en-US" b="1">
                <a:cs typeface="Times New Roman" panose="02020603050405020304" pitchFamily="18" charset="0"/>
              </a:rPr>
              <a:t>đai nguồn nội lực và nguồn vốn to lớn của đất nước</a:t>
            </a:r>
            <a:r>
              <a:rPr lang="en-US">
                <a:cs typeface="Times New Roman" panose="02020603050405020304" pitchFamily="18" charset="0"/>
              </a:rPr>
              <a:t>; quyền sử dụng đất là hàng hoá đặc biệt; </a:t>
            </a:r>
            <a:r>
              <a:rPr lang="en-US" b="1">
                <a:cs typeface="Times New Roman" panose="02020603050405020304" pitchFamily="18" charset="0"/>
              </a:rPr>
              <a:t>phải được sử dụng đất đúng mục đích, tiết kiệm và có hiệu quả, phát huy tối đa tiềm năng, nguồn lực đất đai.</a:t>
            </a:r>
            <a:endParaRPr lang="en-US" b="1" dirty="0">
              <a:cs typeface="Times New Roman" panose="02020603050405020304" pitchFamily="18" charset="0"/>
            </a:endParaRPr>
          </a:p>
        </p:txBody>
      </p:sp>
      <p:sp>
        <p:nvSpPr>
          <p:cNvPr id="33" name="Rounded Rectangle 32">
            <a:extLst>
              <a:ext uri="{FF2B5EF4-FFF2-40B4-BE49-F238E27FC236}">
                <a16:creationId xmlns:a16="http://schemas.microsoft.com/office/drawing/2014/main" id="{D2308701-8977-4B9D-A810-E96B94F10111}"/>
              </a:ext>
            </a:extLst>
          </p:cNvPr>
          <p:cNvSpPr/>
          <p:nvPr/>
        </p:nvSpPr>
        <p:spPr>
          <a:xfrm>
            <a:off x="237744" y="1063340"/>
            <a:ext cx="5294376" cy="1853596"/>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800" b="1">
                <a:solidFill>
                  <a:schemeClr val="bg1"/>
                </a:solidFill>
                <a:latin typeface="Times New Roman" pitchFamily="18" charset="0"/>
              </a:rPr>
              <a:t>Nghị quyết số 26-NQ/TW của BCHTW khóa IX</a:t>
            </a:r>
          </a:p>
        </p:txBody>
      </p:sp>
      <p:sp>
        <p:nvSpPr>
          <p:cNvPr id="34" name="Content Placeholder 2">
            <a:extLst>
              <a:ext uri="{FF2B5EF4-FFF2-40B4-BE49-F238E27FC236}">
                <a16:creationId xmlns:a16="http://schemas.microsoft.com/office/drawing/2014/main" id="{0D3348D0-B43F-4329-B549-F062A6E8B71B}"/>
              </a:ext>
            </a:extLst>
          </p:cNvPr>
          <p:cNvSpPr txBox="1">
            <a:spLocks/>
          </p:cNvSpPr>
          <p:nvPr/>
        </p:nvSpPr>
        <p:spPr bwMode="auto">
          <a:xfrm>
            <a:off x="6589776" y="2447544"/>
            <a:ext cx="4901184" cy="4187952"/>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t-EE"/>
            </a:defPPr>
            <a:lvl1pPr marL="0" indent="0" algn="ctr">
              <a:spcBef>
                <a:spcPts val="0"/>
              </a:spcBef>
              <a:buFont typeface="Arial" panose="020B0604020202020204" pitchFamily="34" charset="0"/>
              <a:buNone/>
              <a:defRPr sz="2800">
                <a:latin typeface="Times New Roman" pitchFamily="18" charset="0"/>
              </a:defRPr>
            </a:lvl1pPr>
            <a:lvl2pPr marL="742913" indent="-285737" algn="just">
              <a:spcBef>
                <a:spcPct val="20000"/>
              </a:spcBef>
              <a:buFont typeface="Arial" panose="020B0604020202020204" pitchFamily="34" charset="0"/>
              <a:buChar char="–"/>
              <a:defRPr sz="1600"/>
            </a:lvl2pPr>
            <a:lvl3pPr marL="1142942" indent="-228589" algn="just">
              <a:spcBef>
                <a:spcPct val="20000"/>
              </a:spcBef>
              <a:buFont typeface="Arial" panose="020B0604020202020204" pitchFamily="34" charset="0"/>
              <a:buChar char="•"/>
              <a:defRPr sz="1600"/>
            </a:lvl3pPr>
            <a:lvl4pPr marL="1600120" indent="-228589" algn="just">
              <a:spcBef>
                <a:spcPct val="20000"/>
              </a:spcBef>
              <a:buFont typeface="Arial" panose="020B0604020202020204" pitchFamily="34" charset="0"/>
              <a:buChar char="–"/>
              <a:defRPr sz="1600"/>
            </a:lvl4pPr>
            <a:lvl5pPr marL="2057298" indent="-228589" algn="just">
              <a:spcBef>
                <a:spcPct val="20000"/>
              </a:spcBef>
              <a:buFont typeface="Arial" panose="020B0604020202020204" pitchFamily="34" charset="0"/>
              <a:buChar char="»"/>
              <a:defRPr sz="1600"/>
            </a:lvl5pPr>
            <a:lvl6pPr marL="2514474" indent="-228589" defTabSz="914354">
              <a:spcBef>
                <a:spcPct val="20000"/>
              </a:spcBef>
              <a:buFont typeface="Arial" pitchFamily="34" charset="0"/>
              <a:buChar char="•"/>
              <a:defRPr sz="2000"/>
            </a:lvl6pPr>
            <a:lvl7pPr marL="2971652" indent="-228589" defTabSz="914354">
              <a:spcBef>
                <a:spcPct val="20000"/>
              </a:spcBef>
              <a:buFont typeface="Arial" pitchFamily="34" charset="0"/>
              <a:buChar char="•"/>
              <a:defRPr sz="2000"/>
            </a:lvl7pPr>
            <a:lvl8pPr marL="3428829" indent="-228589" defTabSz="914354">
              <a:spcBef>
                <a:spcPct val="20000"/>
              </a:spcBef>
              <a:buFont typeface="Arial" pitchFamily="34" charset="0"/>
              <a:buChar char="•"/>
              <a:defRPr sz="2000"/>
            </a:lvl8pPr>
            <a:lvl9pPr marL="3886006" indent="-228589" defTabSz="914354">
              <a:spcBef>
                <a:spcPct val="20000"/>
              </a:spcBef>
              <a:buFont typeface="Arial" pitchFamily="34" charset="0"/>
              <a:buChar char="•"/>
              <a:defRPr sz="2000"/>
            </a:lvl9pPr>
          </a:lstStyle>
          <a:p>
            <a:pPr lvl="0" algn="just"/>
            <a:r>
              <a:rPr lang="en-US">
                <a:cs typeface="Times New Roman" panose="02020603050405020304" pitchFamily="18" charset="0"/>
              </a:rPr>
              <a:t>"Tiếp tục đổi mới chính sách, pháp luật về đất đai trong thời kỳ đẩy mạnh toàn diện công cuộc đổi mới, tạo nền tảng đế đến năm 2020 nước ta cơ bản trở thành nước công nghiệp theo hướng hiện đại" </a:t>
            </a:r>
            <a:endParaRPr lang="en-US" b="1" i="1" dirty="0">
              <a:cs typeface="Times New Roman" pitchFamily="18" charset="0"/>
            </a:endParaRPr>
          </a:p>
        </p:txBody>
      </p:sp>
      <p:sp>
        <p:nvSpPr>
          <p:cNvPr id="35" name="Rounded Rectangle 34">
            <a:extLst>
              <a:ext uri="{FF2B5EF4-FFF2-40B4-BE49-F238E27FC236}">
                <a16:creationId xmlns:a16="http://schemas.microsoft.com/office/drawing/2014/main" id="{D2308701-8977-4B9D-A810-E96B94F10111}"/>
              </a:ext>
            </a:extLst>
          </p:cNvPr>
          <p:cNvSpPr/>
          <p:nvPr/>
        </p:nvSpPr>
        <p:spPr>
          <a:xfrm>
            <a:off x="6388608" y="1069436"/>
            <a:ext cx="5294376" cy="1853596"/>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800" b="1">
                <a:solidFill>
                  <a:schemeClr val="bg1"/>
                </a:solidFill>
                <a:latin typeface="Times New Roman" pitchFamily="18" charset="0"/>
              </a:rPr>
              <a:t>Nghị quyết số 19-NQ/TW của BCHTW khóa XI</a:t>
            </a:r>
          </a:p>
        </p:txBody>
      </p:sp>
    </p:spTree>
    <p:extLst>
      <p:ext uri="{BB962C8B-B14F-4D97-AF65-F5344CB8AC3E}">
        <p14:creationId xmlns:p14="http://schemas.microsoft.com/office/powerpoint/2010/main" val="332474975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8651</Words>
  <Application>Microsoft Office PowerPoint</Application>
  <PresentationFormat>Widescreen</PresentationFormat>
  <Paragraphs>358</Paragraphs>
  <Slides>60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Calibri</vt:lpstr>
      <vt:lpstr>Georgia</vt:lpstr>
      <vt:lpstr>HY그래픽M</vt:lpstr>
      <vt:lpstr>Tahoma</vt:lpstr>
      <vt:lpstr>Times New Roman</vt:lpstr>
      <vt:lpstr>Times New Roman (Headings)</vt:lpstr>
      <vt:lpstr>Trebuchet MS</vt:lpstr>
      <vt:lpstr>Verdana</vt:lpstr>
      <vt:lpstr>Wingdings</vt:lpstr>
      <vt:lpstr>Slipstream</vt:lpstr>
      <vt:lpstr>1_Slipstream</vt:lpstr>
      <vt:lpstr>BÀI GIỚI THIỆU Chuyên đề: Tiếp tục đổi mới, hoàn thiện thể chế, chính sách,  nâng cao hiệu lực, hiệu quả quản lý và sử dụng đất, tạo động lực  đưa nước ta thành nước phát triển thu nhập cao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GIỚI THIỆU Chuyên đề: Tiếp tục đổi mới, hoàn thiện thể chế, chính sách,  nâng cao hiệu lực, hiệu quả quản lý và sử dụng đất, tạo động lực  đưa nước ta thành nước phát triển thu nhập cao</dc:title>
  <dc:creator>quang anh le</dc:creator>
  <cp:lastModifiedBy>KHĐT</cp:lastModifiedBy>
  <cp:revision>174</cp:revision>
  <dcterms:created xsi:type="dcterms:W3CDTF">2022-07-19T19:22:47Z</dcterms:created>
  <dcterms:modified xsi:type="dcterms:W3CDTF">2022-07-20T16:21:12Z</dcterms:modified>
</cp:coreProperties>
</file>